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Cooper Hewitt" charset="1" panose="00000000000000000000"/>
      <p:regular r:id="rId18"/>
    </p:embeddedFont>
    <p:embeddedFont>
      <p:font typeface="Cooper Hewitt Bold" charset="1" panose="00000000000000000000"/>
      <p:regular r:id="rId19"/>
    </p:embeddedFont>
    <p:embeddedFont>
      <p:font typeface="Cooper Hewitt Italics" charset="1" panose="00000000000000000000"/>
      <p:regular r:id="rId20"/>
    </p:embeddedFont>
    <p:embeddedFont>
      <p:font typeface="Cooper Hewitt Bold Italics" charset="1" panose="00000000000000000000"/>
      <p:regular r:id="rId21"/>
    </p:embeddedFont>
    <p:embeddedFont>
      <p:font typeface="Cooper Hewitt Thin" charset="1" panose="00000000000000000000"/>
      <p:regular r:id="rId22"/>
    </p:embeddedFont>
    <p:embeddedFont>
      <p:font typeface="Cooper Hewitt Thin Italics" charset="1" panose="00000000000000000000"/>
      <p:regular r:id="rId23"/>
    </p:embeddedFont>
    <p:embeddedFont>
      <p:font typeface="Cooper Hewitt Light" charset="1" panose="00000000000000000000"/>
      <p:regular r:id="rId24"/>
    </p:embeddedFont>
    <p:embeddedFont>
      <p:font typeface="Cooper Hewitt Light Italics" charset="1" panose="00000000000000000000"/>
      <p:regular r:id="rId25"/>
    </p:embeddedFont>
    <p:embeddedFont>
      <p:font typeface="Cooper Hewitt Heavy" charset="1" panose="00000000000000000000"/>
      <p:regular r:id="rId26"/>
    </p:embeddedFont>
    <p:embeddedFont>
      <p:font typeface="Cooper Hewitt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1.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2.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950605" y="-85725"/>
            <a:ext cx="11337395" cy="12754570"/>
            <a:chOff x="0" y="0"/>
            <a:chExt cx="5370413" cy="6041715"/>
          </a:xfrm>
        </p:grpSpPr>
        <p:sp>
          <p:nvSpPr>
            <p:cNvPr name="Freeform 3" id="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A3D376"/>
            </a:solidFill>
          </p:spPr>
        </p:sp>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2"/>
              <a:stretch>
                <a:fillRect l="-11073" t="0" r="-58737" b="0"/>
              </a:stretch>
            </a:blipFill>
          </p:spPr>
        </p:sp>
      </p:grpSp>
      <p:grpSp>
        <p:nvGrpSpPr>
          <p:cNvPr name="Group 5" id="5"/>
          <p:cNvGrpSpPr/>
          <p:nvPr/>
        </p:nvGrpSpPr>
        <p:grpSpPr>
          <a:xfrm rot="0">
            <a:off x="7906871" y="7586662"/>
            <a:ext cx="8239896" cy="4626084"/>
            <a:chOff x="0" y="0"/>
            <a:chExt cx="812800" cy="456326"/>
          </a:xfrm>
        </p:grpSpPr>
        <p:sp>
          <p:nvSpPr>
            <p:cNvPr name="Freeform 6" id="6"/>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5A6C99"/>
            </a:solidFill>
          </p:spPr>
        </p:sp>
        <p:sp>
          <p:nvSpPr>
            <p:cNvPr name="TextBox 7" id="7"/>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87468" y="7250922"/>
            <a:ext cx="8239896" cy="4626084"/>
            <a:chOff x="0" y="0"/>
            <a:chExt cx="812800" cy="456326"/>
          </a:xfrm>
        </p:grpSpPr>
        <p:sp>
          <p:nvSpPr>
            <p:cNvPr name="Freeform 9" id="9"/>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051D64"/>
            </a:solidFill>
          </p:spPr>
        </p:sp>
        <p:sp>
          <p:nvSpPr>
            <p:cNvPr name="TextBox 10" id="10"/>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789594" y="-248810"/>
            <a:ext cx="10403659" cy="1677560"/>
            <a:chOff x="0" y="0"/>
            <a:chExt cx="812800" cy="131062"/>
          </a:xfrm>
        </p:grpSpPr>
        <p:sp>
          <p:nvSpPr>
            <p:cNvPr name="Freeform 12" id="12"/>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5A6C99"/>
            </a:solidFill>
          </p:spPr>
        </p:sp>
        <p:sp>
          <p:nvSpPr>
            <p:cNvPr name="TextBox 13" id="13"/>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7996" y="-85725"/>
            <a:ext cx="6874875" cy="2672608"/>
          </a:xfrm>
          <a:custGeom>
            <a:avLst/>
            <a:gdLst/>
            <a:ahLst/>
            <a:cxnLst/>
            <a:rect r="r" b="b" t="t" l="l"/>
            <a:pathLst>
              <a:path h="2672608" w="6874875">
                <a:moveTo>
                  <a:pt x="0" y="0"/>
                </a:moveTo>
                <a:lnTo>
                  <a:pt x="6874875" y="0"/>
                </a:lnTo>
                <a:lnTo>
                  <a:pt x="6874875" y="2672608"/>
                </a:lnTo>
                <a:lnTo>
                  <a:pt x="0" y="26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4799119" y="-601235"/>
            <a:ext cx="10403659" cy="1677560"/>
            <a:chOff x="0" y="0"/>
            <a:chExt cx="812800" cy="131062"/>
          </a:xfrm>
        </p:grpSpPr>
        <p:sp>
          <p:nvSpPr>
            <p:cNvPr name="Freeform 16" id="16"/>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051D64"/>
            </a:solidFill>
          </p:spPr>
        </p:sp>
        <p:sp>
          <p:nvSpPr>
            <p:cNvPr name="TextBox 17" id="17"/>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771957" y="9563964"/>
            <a:ext cx="8115511" cy="57150"/>
          </a:xfrm>
          <a:prstGeom prst="line">
            <a:avLst/>
          </a:prstGeom>
          <a:ln cap="flat" w="104775">
            <a:solidFill>
              <a:srgbClr val="F9B680"/>
            </a:solidFill>
            <a:prstDash val="solid"/>
            <a:headEnd type="none" len="sm" w="sm"/>
            <a:tailEnd type="none" len="sm" w="sm"/>
          </a:ln>
        </p:spPr>
      </p:sp>
      <p:sp>
        <p:nvSpPr>
          <p:cNvPr name="AutoShape 19" id="19"/>
          <p:cNvSpPr/>
          <p:nvPr/>
        </p:nvSpPr>
        <p:spPr>
          <a:xfrm>
            <a:off x="12654197" y="7625737"/>
            <a:ext cx="1253257" cy="1391854"/>
          </a:xfrm>
          <a:prstGeom prst="line">
            <a:avLst/>
          </a:prstGeom>
          <a:ln cap="flat" w="104775">
            <a:solidFill>
              <a:srgbClr val="F9B680"/>
            </a:solidFill>
            <a:prstDash val="solid"/>
            <a:headEnd type="none" len="sm" w="sm"/>
            <a:tailEnd type="none" len="sm" w="sm"/>
          </a:ln>
        </p:spPr>
      </p:sp>
      <p:sp>
        <p:nvSpPr>
          <p:cNvPr name="AutoShape 20" id="20"/>
          <p:cNvSpPr/>
          <p:nvPr/>
        </p:nvSpPr>
        <p:spPr>
          <a:xfrm>
            <a:off x="12333162" y="8017994"/>
            <a:ext cx="1253257" cy="1391854"/>
          </a:xfrm>
          <a:prstGeom prst="line">
            <a:avLst/>
          </a:prstGeom>
          <a:ln cap="flat" w="104775">
            <a:solidFill>
              <a:srgbClr val="F9B680"/>
            </a:solidFill>
            <a:prstDash val="solid"/>
            <a:headEnd type="none" len="sm" w="sm"/>
            <a:tailEnd type="none" len="sm" w="sm"/>
          </a:ln>
        </p:spPr>
      </p:sp>
      <p:sp>
        <p:nvSpPr>
          <p:cNvPr name="TextBox 21" id="21"/>
          <p:cNvSpPr txBox="true"/>
          <p:nvPr/>
        </p:nvSpPr>
        <p:spPr>
          <a:xfrm rot="0">
            <a:off x="1028700" y="3579660"/>
            <a:ext cx="8628779" cy="2800350"/>
          </a:xfrm>
          <a:prstGeom prst="rect">
            <a:avLst/>
          </a:prstGeom>
        </p:spPr>
        <p:txBody>
          <a:bodyPr anchor="t" rtlCol="false" tIns="0" lIns="0" bIns="0" rIns="0">
            <a:spAutoFit/>
          </a:bodyPr>
          <a:lstStyle/>
          <a:p>
            <a:pPr>
              <a:lnSpc>
                <a:spcPts val="11040"/>
              </a:lnSpc>
            </a:pPr>
            <a:r>
              <a:rPr lang="en-US" sz="9200">
                <a:solidFill>
                  <a:srgbClr val="051D64"/>
                </a:solidFill>
                <a:latin typeface="Oswald Bold"/>
              </a:rPr>
              <a:t>BÁO CÁO</a:t>
            </a:r>
          </a:p>
          <a:p>
            <a:pPr>
              <a:lnSpc>
                <a:spcPts val="11040"/>
              </a:lnSpc>
            </a:pPr>
            <a:r>
              <a:rPr lang="en-US" sz="9200">
                <a:solidFill>
                  <a:srgbClr val="051D64"/>
                </a:solidFill>
                <a:latin typeface="Oswald"/>
              </a:rPr>
              <a:t>ĐỒ ÁN CUỐI KÌ</a:t>
            </a:r>
          </a:p>
        </p:txBody>
      </p:sp>
      <p:sp>
        <p:nvSpPr>
          <p:cNvPr name="TextBox 22" id="22"/>
          <p:cNvSpPr txBox="true"/>
          <p:nvPr/>
        </p:nvSpPr>
        <p:spPr>
          <a:xfrm rot="0">
            <a:off x="1028700" y="6760593"/>
            <a:ext cx="6581853" cy="1200150"/>
          </a:xfrm>
          <a:prstGeom prst="rect">
            <a:avLst/>
          </a:prstGeom>
        </p:spPr>
        <p:txBody>
          <a:bodyPr anchor="t" rtlCol="false" tIns="0" lIns="0" bIns="0" rIns="0">
            <a:spAutoFit/>
          </a:bodyPr>
          <a:lstStyle/>
          <a:p>
            <a:pPr>
              <a:lnSpc>
                <a:spcPts val="4799"/>
              </a:lnSpc>
            </a:pPr>
            <a:r>
              <a:rPr lang="en-US" sz="3999">
                <a:solidFill>
                  <a:srgbClr val="03060B"/>
                </a:solidFill>
                <a:latin typeface="Canva Sans"/>
              </a:rPr>
              <a:t>TOPIC: QUẢN LÝ CỬA HÀNG NỘI THẤT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748338" y="2981086"/>
            <a:ext cx="12791324" cy="5555089"/>
          </a:xfrm>
          <a:custGeom>
            <a:avLst/>
            <a:gdLst/>
            <a:ahLst/>
            <a:cxnLst/>
            <a:rect r="r" b="b" t="t" l="l"/>
            <a:pathLst>
              <a:path h="5555089" w="12791324">
                <a:moveTo>
                  <a:pt x="0" y="0"/>
                </a:moveTo>
                <a:lnTo>
                  <a:pt x="12791324" y="0"/>
                </a:lnTo>
                <a:lnTo>
                  <a:pt x="12791324" y="5555089"/>
                </a:lnTo>
                <a:lnTo>
                  <a:pt x="0" y="5555089"/>
                </a:lnTo>
                <a:lnTo>
                  <a:pt x="0" y="0"/>
                </a:lnTo>
                <a:close/>
              </a:path>
            </a:pathLst>
          </a:custGeom>
          <a:blipFill>
            <a:blip r:embed="rId4"/>
            <a:stretch>
              <a:fillRect l="0" t="0" r="0" b="0"/>
            </a:stretch>
          </a:blipFill>
        </p:spPr>
      </p:sp>
      <p:sp>
        <p:nvSpPr>
          <p:cNvPr name="TextBox 8" id="8"/>
          <p:cNvSpPr txBox="true"/>
          <p:nvPr/>
        </p:nvSpPr>
        <p:spPr>
          <a:xfrm rot="0">
            <a:off x="913791" y="1574383"/>
            <a:ext cx="8230209" cy="194310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DBO.HANG (HÀNG)</a:t>
            </a:r>
          </a:p>
          <a:p>
            <a:pPr algn="ctr">
              <a:lnSpc>
                <a:spcPts val="76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734874" y="3341332"/>
            <a:ext cx="12818252" cy="3923024"/>
          </a:xfrm>
          <a:custGeom>
            <a:avLst/>
            <a:gdLst/>
            <a:ahLst/>
            <a:cxnLst/>
            <a:rect r="r" b="b" t="t" l="l"/>
            <a:pathLst>
              <a:path h="3923024" w="12818252">
                <a:moveTo>
                  <a:pt x="0" y="0"/>
                </a:moveTo>
                <a:lnTo>
                  <a:pt x="12818252" y="0"/>
                </a:lnTo>
                <a:lnTo>
                  <a:pt x="12818252" y="3923024"/>
                </a:lnTo>
                <a:lnTo>
                  <a:pt x="0" y="3923024"/>
                </a:lnTo>
                <a:lnTo>
                  <a:pt x="0" y="0"/>
                </a:lnTo>
                <a:close/>
              </a:path>
            </a:pathLst>
          </a:custGeom>
          <a:blipFill>
            <a:blip r:embed="rId4"/>
            <a:stretch>
              <a:fillRect l="0" t="0" r="0" b="0"/>
            </a:stretch>
          </a:blipFill>
        </p:spPr>
      </p:sp>
      <p:sp>
        <p:nvSpPr>
          <p:cNvPr name="TextBox 8" id="8"/>
          <p:cNvSpPr txBox="true"/>
          <p:nvPr/>
        </p:nvSpPr>
        <p:spPr>
          <a:xfrm rot="0">
            <a:off x="1464881" y="1574383"/>
            <a:ext cx="10145904" cy="194310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DBO.HDBAN (HÓA ĐƠN BÁN)</a:t>
            </a:r>
          </a:p>
          <a:p>
            <a:pPr algn="ctr">
              <a:lnSpc>
                <a:spcPts val="76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000495" y="3490229"/>
            <a:ext cx="14287010" cy="3779971"/>
          </a:xfrm>
          <a:custGeom>
            <a:avLst/>
            <a:gdLst/>
            <a:ahLst/>
            <a:cxnLst/>
            <a:rect r="r" b="b" t="t" l="l"/>
            <a:pathLst>
              <a:path h="3779971" w="14287010">
                <a:moveTo>
                  <a:pt x="0" y="0"/>
                </a:moveTo>
                <a:lnTo>
                  <a:pt x="14287010" y="0"/>
                </a:lnTo>
                <a:lnTo>
                  <a:pt x="14287010" y="3779971"/>
                </a:lnTo>
                <a:lnTo>
                  <a:pt x="0" y="3779971"/>
                </a:lnTo>
                <a:lnTo>
                  <a:pt x="0" y="0"/>
                </a:lnTo>
                <a:close/>
              </a:path>
            </a:pathLst>
          </a:custGeom>
          <a:blipFill>
            <a:blip r:embed="rId4"/>
            <a:stretch>
              <a:fillRect l="0" t="0" r="0" b="0"/>
            </a:stretch>
          </a:blipFill>
        </p:spPr>
      </p:sp>
      <p:sp>
        <p:nvSpPr>
          <p:cNvPr name="TextBox 8" id="8"/>
          <p:cNvSpPr txBox="true"/>
          <p:nvPr/>
        </p:nvSpPr>
        <p:spPr>
          <a:xfrm rot="0">
            <a:off x="1464881" y="1574383"/>
            <a:ext cx="10145904" cy="97155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DBO.KHACH (KHÁCH)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209868" y="3172462"/>
            <a:ext cx="13868264" cy="4814703"/>
          </a:xfrm>
          <a:custGeom>
            <a:avLst/>
            <a:gdLst/>
            <a:ahLst/>
            <a:cxnLst/>
            <a:rect r="r" b="b" t="t" l="l"/>
            <a:pathLst>
              <a:path h="4814703" w="13868264">
                <a:moveTo>
                  <a:pt x="0" y="0"/>
                </a:moveTo>
                <a:lnTo>
                  <a:pt x="13868264" y="0"/>
                </a:lnTo>
                <a:lnTo>
                  <a:pt x="13868264" y="4814703"/>
                </a:lnTo>
                <a:lnTo>
                  <a:pt x="0" y="4814703"/>
                </a:lnTo>
                <a:lnTo>
                  <a:pt x="0" y="0"/>
                </a:lnTo>
                <a:close/>
              </a:path>
            </a:pathLst>
          </a:custGeom>
          <a:blipFill>
            <a:blip r:embed="rId4"/>
            <a:stretch>
              <a:fillRect l="0" t="0" r="0" b="0"/>
            </a:stretch>
          </a:blipFill>
        </p:spPr>
      </p:sp>
      <p:sp>
        <p:nvSpPr>
          <p:cNvPr name="TextBox 8" id="8"/>
          <p:cNvSpPr txBox="true"/>
          <p:nvPr/>
        </p:nvSpPr>
        <p:spPr>
          <a:xfrm rot="0">
            <a:off x="1464881" y="1574383"/>
            <a:ext cx="10145904" cy="194310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DBO.NHANVIEN (NHÂN VIÊN)</a:t>
            </a:r>
          </a:p>
          <a:p>
            <a:pPr algn="ctr">
              <a:lnSpc>
                <a:spcPts val="767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65" cy="10337215"/>
            <a:chOff x="0" y="0"/>
            <a:chExt cx="17952872" cy="15516085"/>
          </a:xfrm>
        </p:grpSpPr>
        <p:sp>
          <p:nvSpPr>
            <p:cNvPr name="Freeform 3" id="3"/>
            <p:cNvSpPr/>
            <p:nvPr/>
          </p:nvSpPr>
          <p:spPr>
            <a:xfrm flipH="false" flipV="false" rot="0">
              <a:off x="0" y="0"/>
              <a:ext cx="17952847" cy="15516098"/>
            </a:xfrm>
            <a:custGeom>
              <a:avLst/>
              <a:gdLst/>
              <a:ahLst/>
              <a:cxnLst/>
              <a:rect r="r" b="b" t="t" l="l"/>
              <a:pathLst>
                <a:path h="15516098" w="17952847">
                  <a:moveTo>
                    <a:pt x="0" y="0"/>
                  </a:moveTo>
                  <a:lnTo>
                    <a:pt x="0" y="15516098"/>
                  </a:lnTo>
                  <a:lnTo>
                    <a:pt x="17952847" y="15516098"/>
                  </a:lnTo>
                  <a:lnTo>
                    <a:pt x="2928493" y="0"/>
                  </a:lnTo>
                  <a:close/>
                </a:path>
              </a:pathLst>
            </a:custGeom>
            <a:blipFill>
              <a:blip r:embed="rId2"/>
              <a:stretch>
                <a:fillRect l="-20265" t="0" r="-20265" b="0"/>
              </a:stretch>
            </a:blipFill>
          </p:spPr>
        </p:sp>
      </p:grpSp>
      <p:grpSp>
        <p:nvGrpSpPr>
          <p:cNvPr name="Group 4" id="4"/>
          <p:cNvGrpSpPr/>
          <p:nvPr/>
        </p:nvGrpSpPr>
        <p:grpSpPr>
          <a:xfrm rot="0">
            <a:off x="2593208" y="0"/>
            <a:ext cx="8696213" cy="4941954"/>
            <a:chOff x="0" y="0"/>
            <a:chExt cx="27303184" cy="15516073"/>
          </a:xfrm>
        </p:grpSpPr>
        <p:sp>
          <p:nvSpPr>
            <p:cNvPr name="Freeform 5" id="5"/>
            <p:cNvSpPr/>
            <p:nvPr/>
          </p:nvSpPr>
          <p:spPr>
            <a:xfrm flipH="false" flipV="false" rot="0">
              <a:off x="0" y="0"/>
              <a:ext cx="27303223" cy="15516098"/>
            </a:xfrm>
            <a:custGeom>
              <a:avLst/>
              <a:gdLst/>
              <a:ahLst/>
              <a:cxnLst/>
              <a:rect r="r" b="b" t="t" l="l"/>
              <a:pathLst>
                <a:path h="15516098" w="27303223">
                  <a:moveTo>
                    <a:pt x="0" y="0"/>
                  </a:moveTo>
                  <a:lnTo>
                    <a:pt x="15024354" y="15516098"/>
                  </a:lnTo>
                  <a:lnTo>
                    <a:pt x="27303223" y="15516098"/>
                  </a:lnTo>
                  <a:lnTo>
                    <a:pt x="12278868" y="0"/>
                  </a:lnTo>
                  <a:close/>
                </a:path>
              </a:pathLst>
            </a:custGeom>
            <a:blipFill>
              <a:blip r:embed="rId3"/>
              <a:stretch>
                <a:fillRect l="0" t="-7961" r="0" b="-9496"/>
              </a:stretch>
            </a:blipFill>
          </p:spPr>
        </p:sp>
      </p:grpSp>
      <p:grpSp>
        <p:nvGrpSpPr>
          <p:cNvPr name="Group 6" id="6"/>
          <p:cNvGrpSpPr/>
          <p:nvPr/>
        </p:nvGrpSpPr>
        <p:grpSpPr>
          <a:xfrm rot="0">
            <a:off x="13146899" y="7254522"/>
            <a:ext cx="7499226" cy="3722217"/>
            <a:chOff x="0" y="0"/>
            <a:chExt cx="812800" cy="403431"/>
          </a:xfrm>
        </p:grpSpPr>
        <p:sp>
          <p:nvSpPr>
            <p:cNvPr name="Freeform 7" id="7"/>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8" id="8"/>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039352" y="6948960"/>
            <a:ext cx="7499226" cy="4027778"/>
            <a:chOff x="0" y="0"/>
            <a:chExt cx="812800" cy="436549"/>
          </a:xfrm>
        </p:grpSpPr>
        <p:sp>
          <p:nvSpPr>
            <p:cNvPr name="Freeform 10" id="10"/>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11" id="11"/>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17467496" y="7290084"/>
            <a:ext cx="1140604" cy="1266742"/>
          </a:xfrm>
          <a:prstGeom prst="line">
            <a:avLst/>
          </a:prstGeom>
          <a:ln cap="flat" w="95250">
            <a:solidFill>
              <a:srgbClr val="F9B680"/>
            </a:solidFill>
            <a:prstDash val="solid"/>
            <a:headEnd type="none" len="sm" w="sm"/>
            <a:tailEnd type="none" len="sm" w="sm"/>
          </a:ln>
        </p:spPr>
      </p:sp>
      <p:sp>
        <p:nvSpPr>
          <p:cNvPr name="AutoShape 13" id="13"/>
          <p:cNvSpPr/>
          <p:nvPr/>
        </p:nvSpPr>
        <p:spPr>
          <a:xfrm>
            <a:off x="17175318" y="7647082"/>
            <a:ext cx="1140604" cy="1266742"/>
          </a:xfrm>
          <a:prstGeom prst="line">
            <a:avLst/>
          </a:prstGeom>
          <a:ln cap="flat" w="95250">
            <a:solidFill>
              <a:srgbClr val="F9B680"/>
            </a:solidFill>
            <a:prstDash val="solid"/>
            <a:headEnd type="none" len="sm" w="sm"/>
            <a:tailEnd type="none" len="sm" w="sm"/>
          </a:ln>
        </p:spPr>
      </p:sp>
      <p:grpSp>
        <p:nvGrpSpPr>
          <p:cNvPr name="Group 14" id="14"/>
          <p:cNvGrpSpPr/>
          <p:nvPr/>
        </p:nvGrpSpPr>
        <p:grpSpPr>
          <a:xfrm rot="0">
            <a:off x="7698284" y="5345046"/>
            <a:ext cx="8696213" cy="4941954"/>
            <a:chOff x="0" y="0"/>
            <a:chExt cx="27303184" cy="15516073"/>
          </a:xfrm>
        </p:grpSpPr>
        <p:sp>
          <p:nvSpPr>
            <p:cNvPr name="Freeform 15" id="15"/>
            <p:cNvSpPr/>
            <p:nvPr/>
          </p:nvSpPr>
          <p:spPr>
            <a:xfrm flipH="false" flipV="false" rot="0">
              <a:off x="0" y="0"/>
              <a:ext cx="27303223" cy="15516098"/>
            </a:xfrm>
            <a:custGeom>
              <a:avLst/>
              <a:gdLst/>
              <a:ahLst/>
              <a:cxnLst/>
              <a:rect r="r" b="b" t="t" l="l"/>
              <a:pathLst>
                <a:path h="15516098" w="27303223">
                  <a:moveTo>
                    <a:pt x="0" y="0"/>
                  </a:moveTo>
                  <a:lnTo>
                    <a:pt x="15024354" y="15516098"/>
                  </a:lnTo>
                  <a:lnTo>
                    <a:pt x="27303223" y="15516098"/>
                  </a:lnTo>
                  <a:lnTo>
                    <a:pt x="12278868" y="0"/>
                  </a:lnTo>
                  <a:close/>
                </a:path>
              </a:pathLst>
            </a:custGeom>
            <a:blipFill>
              <a:blip r:embed="rId3"/>
              <a:stretch>
                <a:fillRect l="0" t="-6911" r="0" b="-10546"/>
              </a:stretch>
            </a:blipFill>
          </p:spPr>
        </p:sp>
      </p:grpSp>
      <p:sp>
        <p:nvSpPr>
          <p:cNvPr name="TextBox 16" id="16"/>
          <p:cNvSpPr txBox="true"/>
          <p:nvPr/>
        </p:nvSpPr>
        <p:spPr>
          <a:xfrm rot="0">
            <a:off x="11960665" y="2856950"/>
            <a:ext cx="5298635" cy="2511817"/>
          </a:xfrm>
          <a:prstGeom prst="rect">
            <a:avLst/>
          </a:prstGeom>
        </p:spPr>
        <p:txBody>
          <a:bodyPr anchor="t" rtlCol="false" tIns="0" lIns="0" bIns="0" rIns="0">
            <a:spAutoFit/>
          </a:bodyPr>
          <a:lstStyle/>
          <a:p>
            <a:pPr algn="r">
              <a:lnSpc>
                <a:spcPts val="9994"/>
              </a:lnSpc>
            </a:pPr>
            <a:r>
              <a:rPr lang="en-US" sz="8329">
                <a:solidFill>
                  <a:srgbClr val="051D64"/>
                </a:solidFill>
                <a:latin typeface="Oswald Bold"/>
              </a:rPr>
              <a:t>USER</a:t>
            </a:r>
          </a:p>
          <a:p>
            <a:pPr algn="r">
              <a:lnSpc>
                <a:spcPts val="9994"/>
              </a:lnSpc>
            </a:pPr>
            <a:r>
              <a:rPr lang="en-US" sz="8329">
                <a:solidFill>
                  <a:srgbClr val="051D64"/>
                </a:solidFill>
                <a:latin typeface="Oswald Bold"/>
              </a:rPr>
              <a:t>INTERFACE</a:t>
            </a:r>
          </a:p>
        </p:txBody>
      </p:sp>
      <p:grpSp>
        <p:nvGrpSpPr>
          <p:cNvPr name="Group 17" id="17"/>
          <p:cNvGrpSpPr/>
          <p:nvPr/>
        </p:nvGrpSpPr>
        <p:grpSpPr>
          <a:xfrm rot="-10800000">
            <a:off x="6540126" y="-1801727"/>
            <a:ext cx="7499226" cy="3722217"/>
            <a:chOff x="0" y="0"/>
            <a:chExt cx="812800" cy="403431"/>
          </a:xfrm>
        </p:grpSpPr>
        <p:sp>
          <p:nvSpPr>
            <p:cNvPr name="Freeform 18" id="18"/>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19" id="19"/>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10800000">
            <a:off x="5647673" y="-1801727"/>
            <a:ext cx="7499226" cy="4027778"/>
            <a:chOff x="0" y="0"/>
            <a:chExt cx="812800" cy="436549"/>
          </a:xfrm>
        </p:grpSpPr>
        <p:sp>
          <p:nvSpPr>
            <p:cNvPr name="Freeform 21" id="21"/>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22" id="22"/>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flipH="true" flipV="true">
            <a:off x="8578149" y="618186"/>
            <a:ext cx="1140604" cy="1266742"/>
          </a:xfrm>
          <a:prstGeom prst="line">
            <a:avLst/>
          </a:prstGeom>
          <a:ln cap="flat" w="95250">
            <a:solidFill>
              <a:srgbClr val="F9B680"/>
            </a:solidFill>
            <a:prstDash val="solid"/>
            <a:headEnd type="none" len="sm" w="sm"/>
            <a:tailEnd type="none" len="sm" w="sm"/>
          </a:ln>
        </p:spPr>
      </p:sp>
      <p:sp>
        <p:nvSpPr>
          <p:cNvPr name="AutoShape 24" id="24"/>
          <p:cNvSpPr/>
          <p:nvPr/>
        </p:nvSpPr>
        <p:spPr>
          <a:xfrm flipH="true" flipV="true">
            <a:off x="8870327" y="261187"/>
            <a:ext cx="1140604" cy="1266742"/>
          </a:xfrm>
          <a:prstGeom prst="line">
            <a:avLst/>
          </a:prstGeom>
          <a:ln cap="flat" w="95250">
            <a:solidFill>
              <a:srgbClr val="F9B68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919335" y="2073471"/>
            <a:ext cx="14449330" cy="7642026"/>
          </a:xfrm>
          <a:custGeom>
            <a:avLst/>
            <a:gdLst/>
            <a:ahLst/>
            <a:cxnLst/>
            <a:rect r="r" b="b" t="t" l="l"/>
            <a:pathLst>
              <a:path h="7642026" w="14449330">
                <a:moveTo>
                  <a:pt x="0" y="0"/>
                </a:moveTo>
                <a:lnTo>
                  <a:pt x="14449330" y="0"/>
                </a:lnTo>
                <a:lnTo>
                  <a:pt x="14449330" y="7642026"/>
                </a:lnTo>
                <a:lnTo>
                  <a:pt x="0" y="7642026"/>
                </a:lnTo>
                <a:lnTo>
                  <a:pt x="0" y="0"/>
                </a:lnTo>
                <a:close/>
              </a:path>
            </a:pathLst>
          </a:custGeom>
          <a:blipFill>
            <a:blip r:embed="rId4"/>
            <a:stretch>
              <a:fillRect l="0" t="0" r="0" b="0"/>
            </a:stretch>
          </a:blipFill>
        </p:spPr>
      </p:sp>
      <p:sp>
        <p:nvSpPr>
          <p:cNvPr name="TextBox 8" id="8"/>
          <p:cNvSpPr txBox="true"/>
          <p:nvPr/>
        </p:nvSpPr>
        <p:spPr>
          <a:xfrm rot="0">
            <a:off x="1412301" y="1394721"/>
            <a:ext cx="4060463" cy="626365"/>
          </a:xfrm>
          <a:prstGeom prst="rect">
            <a:avLst/>
          </a:prstGeom>
        </p:spPr>
        <p:txBody>
          <a:bodyPr anchor="t" rtlCol="false" tIns="0" lIns="0" bIns="0" rIns="0">
            <a:spAutoFit/>
          </a:bodyPr>
          <a:lstStyle/>
          <a:p>
            <a:pPr algn="ctr">
              <a:lnSpc>
                <a:spcPts val="5048"/>
              </a:lnSpc>
            </a:pPr>
            <a:r>
              <a:rPr lang="en-US" sz="4206">
                <a:solidFill>
                  <a:srgbClr val="051D64"/>
                </a:solidFill>
                <a:latin typeface="Oswald Bold"/>
              </a:rPr>
              <a:t>FORM CHÍNH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913663" y="2071340"/>
            <a:ext cx="14460674" cy="7431980"/>
          </a:xfrm>
          <a:custGeom>
            <a:avLst/>
            <a:gdLst/>
            <a:ahLst/>
            <a:cxnLst/>
            <a:rect r="r" b="b" t="t" l="l"/>
            <a:pathLst>
              <a:path h="7431980" w="14460674">
                <a:moveTo>
                  <a:pt x="0" y="0"/>
                </a:moveTo>
                <a:lnTo>
                  <a:pt x="14460674" y="0"/>
                </a:lnTo>
                <a:lnTo>
                  <a:pt x="14460674" y="7431980"/>
                </a:lnTo>
                <a:lnTo>
                  <a:pt x="0" y="7431980"/>
                </a:lnTo>
                <a:lnTo>
                  <a:pt x="0" y="0"/>
                </a:lnTo>
                <a:close/>
              </a:path>
            </a:pathLst>
          </a:custGeom>
          <a:blipFill>
            <a:blip r:embed="rId4"/>
            <a:stretch>
              <a:fillRect l="0" t="0" r="0" b="0"/>
            </a:stretch>
          </a:blipFill>
        </p:spPr>
      </p:sp>
      <p:sp>
        <p:nvSpPr>
          <p:cNvPr name="TextBox 8" id="8"/>
          <p:cNvSpPr txBox="true"/>
          <p:nvPr/>
        </p:nvSpPr>
        <p:spPr>
          <a:xfrm rot="0">
            <a:off x="1412301" y="1394721"/>
            <a:ext cx="7288278" cy="626365"/>
          </a:xfrm>
          <a:prstGeom prst="rect">
            <a:avLst/>
          </a:prstGeom>
        </p:spPr>
        <p:txBody>
          <a:bodyPr anchor="t" rtlCol="false" tIns="0" lIns="0" bIns="0" rIns="0">
            <a:spAutoFit/>
          </a:bodyPr>
          <a:lstStyle/>
          <a:p>
            <a:pPr algn="ctr">
              <a:lnSpc>
                <a:spcPts val="5048"/>
              </a:lnSpc>
            </a:pPr>
            <a:r>
              <a:rPr lang="en-US" sz="4206">
                <a:solidFill>
                  <a:srgbClr val="051D64"/>
                </a:solidFill>
                <a:latin typeface="Oswald Bold"/>
              </a:rPr>
              <a:t>FORM DANH MỤC NHÂN VIÊN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000857" y="2021708"/>
            <a:ext cx="14286286" cy="7584254"/>
          </a:xfrm>
          <a:custGeom>
            <a:avLst/>
            <a:gdLst/>
            <a:ahLst/>
            <a:cxnLst/>
            <a:rect r="r" b="b" t="t" l="l"/>
            <a:pathLst>
              <a:path h="7584254" w="14286286">
                <a:moveTo>
                  <a:pt x="0" y="0"/>
                </a:moveTo>
                <a:lnTo>
                  <a:pt x="14286286" y="0"/>
                </a:lnTo>
                <a:lnTo>
                  <a:pt x="14286286" y="7584253"/>
                </a:lnTo>
                <a:lnTo>
                  <a:pt x="0" y="7584253"/>
                </a:lnTo>
                <a:lnTo>
                  <a:pt x="0" y="0"/>
                </a:lnTo>
                <a:close/>
              </a:path>
            </a:pathLst>
          </a:custGeom>
          <a:blipFill>
            <a:blip r:embed="rId4"/>
            <a:stretch>
              <a:fillRect l="0" t="0" r="0" b="0"/>
            </a:stretch>
          </a:blipFill>
        </p:spPr>
      </p:sp>
      <p:sp>
        <p:nvSpPr>
          <p:cNvPr name="TextBox 8" id="8"/>
          <p:cNvSpPr txBox="true"/>
          <p:nvPr/>
        </p:nvSpPr>
        <p:spPr>
          <a:xfrm rot="0">
            <a:off x="1514571" y="1290568"/>
            <a:ext cx="7288278" cy="626365"/>
          </a:xfrm>
          <a:prstGeom prst="rect">
            <a:avLst/>
          </a:prstGeom>
        </p:spPr>
        <p:txBody>
          <a:bodyPr anchor="t" rtlCol="false" tIns="0" lIns="0" bIns="0" rIns="0">
            <a:spAutoFit/>
          </a:bodyPr>
          <a:lstStyle/>
          <a:p>
            <a:pPr algn="ctr">
              <a:lnSpc>
                <a:spcPts val="5048"/>
              </a:lnSpc>
            </a:pPr>
            <a:r>
              <a:rPr lang="en-US" sz="4206">
                <a:solidFill>
                  <a:srgbClr val="051D64"/>
                </a:solidFill>
                <a:latin typeface="Oswald Bold"/>
              </a:rPr>
              <a:t>FORM DANH MỤC HÀNG HÓA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176074" y="2021708"/>
            <a:ext cx="13799692" cy="7312187"/>
          </a:xfrm>
          <a:custGeom>
            <a:avLst/>
            <a:gdLst/>
            <a:ahLst/>
            <a:cxnLst/>
            <a:rect r="r" b="b" t="t" l="l"/>
            <a:pathLst>
              <a:path h="7312187" w="13799692">
                <a:moveTo>
                  <a:pt x="0" y="0"/>
                </a:moveTo>
                <a:lnTo>
                  <a:pt x="13799692" y="0"/>
                </a:lnTo>
                <a:lnTo>
                  <a:pt x="13799692" y="7312187"/>
                </a:lnTo>
                <a:lnTo>
                  <a:pt x="0" y="7312187"/>
                </a:lnTo>
                <a:lnTo>
                  <a:pt x="0" y="0"/>
                </a:lnTo>
                <a:close/>
              </a:path>
            </a:pathLst>
          </a:custGeom>
          <a:blipFill>
            <a:blip r:embed="rId4"/>
            <a:stretch>
              <a:fillRect l="0" t="0" r="0" b="0"/>
            </a:stretch>
          </a:blipFill>
        </p:spPr>
      </p:sp>
      <p:sp>
        <p:nvSpPr>
          <p:cNvPr name="TextBox 8" id="8"/>
          <p:cNvSpPr txBox="true"/>
          <p:nvPr/>
        </p:nvSpPr>
        <p:spPr>
          <a:xfrm rot="0">
            <a:off x="1386059" y="1395343"/>
            <a:ext cx="7288278" cy="626365"/>
          </a:xfrm>
          <a:prstGeom prst="rect">
            <a:avLst/>
          </a:prstGeom>
        </p:spPr>
        <p:txBody>
          <a:bodyPr anchor="t" rtlCol="false" tIns="0" lIns="0" bIns="0" rIns="0">
            <a:spAutoFit/>
          </a:bodyPr>
          <a:lstStyle/>
          <a:p>
            <a:pPr algn="ctr">
              <a:lnSpc>
                <a:spcPts val="5048"/>
              </a:lnSpc>
            </a:pPr>
            <a:r>
              <a:rPr lang="en-US" sz="4206">
                <a:solidFill>
                  <a:srgbClr val="051D64"/>
                </a:solidFill>
                <a:latin typeface="Oswald Bold"/>
              </a:rPr>
              <a:t>FORM HÓA ĐƠN BÁN HÀNG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097347" y="2152351"/>
            <a:ext cx="14147848" cy="7510760"/>
          </a:xfrm>
          <a:custGeom>
            <a:avLst/>
            <a:gdLst/>
            <a:ahLst/>
            <a:cxnLst/>
            <a:rect r="r" b="b" t="t" l="l"/>
            <a:pathLst>
              <a:path h="7510760" w="14147848">
                <a:moveTo>
                  <a:pt x="0" y="0"/>
                </a:moveTo>
                <a:lnTo>
                  <a:pt x="14147849" y="0"/>
                </a:lnTo>
                <a:lnTo>
                  <a:pt x="14147849" y="7510760"/>
                </a:lnTo>
                <a:lnTo>
                  <a:pt x="0" y="7510760"/>
                </a:lnTo>
                <a:lnTo>
                  <a:pt x="0" y="0"/>
                </a:lnTo>
                <a:close/>
              </a:path>
            </a:pathLst>
          </a:custGeom>
          <a:blipFill>
            <a:blip r:embed="rId4"/>
            <a:stretch>
              <a:fillRect l="0" t="0" r="0" b="0"/>
            </a:stretch>
          </a:blipFill>
        </p:spPr>
      </p:sp>
      <p:sp>
        <p:nvSpPr>
          <p:cNvPr name="TextBox 8" id="8"/>
          <p:cNvSpPr txBox="true"/>
          <p:nvPr/>
        </p:nvSpPr>
        <p:spPr>
          <a:xfrm rot="0">
            <a:off x="1202362" y="1316616"/>
            <a:ext cx="7288278" cy="626365"/>
          </a:xfrm>
          <a:prstGeom prst="rect">
            <a:avLst/>
          </a:prstGeom>
        </p:spPr>
        <p:txBody>
          <a:bodyPr anchor="t" rtlCol="false" tIns="0" lIns="0" bIns="0" rIns="0">
            <a:spAutoFit/>
          </a:bodyPr>
          <a:lstStyle/>
          <a:p>
            <a:pPr algn="ctr">
              <a:lnSpc>
                <a:spcPts val="5048"/>
              </a:lnSpc>
            </a:pPr>
            <a:r>
              <a:rPr lang="en-US" sz="4206">
                <a:solidFill>
                  <a:srgbClr val="051D64"/>
                </a:solidFill>
                <a:latin typeface="Oswald Bold"/>
              </a:rPr>
              <a:t>FORM TÌM KIẾM HÓA ĐƠN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grpSp>
        <p:nvGrpSpPr>
          <p:cNvPr name="Group 4" id="4"/>
          <p:cNvGrpSpPr/>
          <p:nvPr/>
        </p:nvGrpSpPr>
        <p:grpSpPr>
          <a:xfrm rot="0">
            <a:off x="5166947" y="9939233"/>
            <a:ext cx="16432054" cy="3086100"/>
            <a:chOff x="0" y="0"/>
            <a:chExt cx="4327784" cy="812800"/>
          </a:xfrm>
        </p:grpSpPr>
        <p:sp>
          <p:nvSpPr>
            <p:cNvPr name="Freeform 5" id="5"/>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6" id="6"/>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85548" y="4171950"/>
            <a:ext cx="3961789" cy="1943100"/>
          </a:xfrm>
          <a:prstGeom prst="rect">
            <a:avLst/>
          </a:prstGeom>
        </p:spPr>
        <p:txBody>
          <a:bodyPr anchor="t" rtlCol="false" tIns="0" lIns="0" bIns="0" rIns="0">
            <a:spAutoFit/>
          </a:bodyPr>
          <a:lstStyle/>
          <a:p>
            <a:pPr>
              <a:lnSpc>
                <a:spcPts val="7679"/>
              </a:lnSpc>
            </a:pPr>
            <a:r>
              <a:rPr lang="en-US" sz="6399">
                <a:solidFill>
                  <a:srgbClr val="051D64"/>
                </a:solidFill>
                <a:latin typeface="Oswald Bold"/>
              </a:rPr>
              <a:t>TABLE OF</a:t>
            </a:r>
          </a:p>
          <a:p>
            <a:pPr>
              <a:lnSpc>
                <a:spcPts val="7679"/>
              </a:lnSpc>
            </a:pPr>
            <a:r>
              <a:rPr lang="en-US" sz="6399">
                <a:solidFill>
                  <a:srgbClr val="051D64"/>
                </a:solidFill>
                <a:latin typeface="Oswald Bold"/>
              </a:rPr>
              <a:t>CONTENT</a:t>
            </a:r>
          </a:p>
        </p:txBody>
      </p:sp>
      <p:sp>
        <p:nvSpPr>
          <p:cNvPr name="TextBox 8" id="8"/>
          <p:cNvSpPr txBox="true"/>
          <p:nvPr/>
        </p:nvSpPr>
        <p:spPr>
          <a:xfrm rot="0">
            <a:off x="6128414" y="3200400"/>
            <a:ext cx="1151172" cy="971550"/>
          </a:xfrm>
          <a:prstGeom prst="rect">
            <a:avLst/>
          </a:prstGeom>
        </p:spPr>
        <p:txBody>
          <a:bodyPr anchor="t" rtlCol="false" tIns="0" lIns="0" bIns="0" rIns="0">
            <a:spAutoFit/>
          </a:bodyPr>
          <a:lstStyle/>
          <a:p>
            <a:pPr>
              <a:lnSpc>
                <a:spcPts val="7679"/>
              </a:lnSpc>
            </a:pPr>
            <a:r>
              <a:rPr lang="en-US" sz="6399">
                <a:solidFill>
                  <a:srgbClr val="D18547"/>
                </a:solidFill>
                <a:latin typeface="Oswald Bold"/>
              </a:rPr>
              <a:t>01</a:t>
            </a:r>
          </a:p>
        </p:txBody>
      </p:sp>
      <p:sp>
        <p:nvSpPr>
          <p:cNvPr name="TextBox 9" id="9"/>
          <p:cNvSpPr txBox="true"/>
          <p:nvPr/>
        </p:nvSpPr>
        <p:spPr>
          <a:xfrm rot="0">
            <a:off x="6128414" y="5098435"/>
            <a:ext cx="1151172" cy="971550"/>
          </a:xfrm>
          <a:prstGeom prst="rect">
            <a:avLst/>
          </a:prstGeom>
        </p:spPr>
        <p:txBody>
          <a:bodyPr anchor="t" rtlCol="false" tIns="0" lIns="0" bIns="0" rIns="0">
            <a:spAutoFit/>
          </a:bodyPr>
          <a:lstStyle/>
          <a:p>
            <a:pPr>
              <a:lnSpc>
                <a:spcPts val="7679"/>
              </a:lnSpc>
            </a:pPr>
            <a:r>
              <a:rPr lang="en-US" sz="6399">
                <a:solidFill>
                  <a:srgbClr val="D18547"/>
                </a:solidFill>
                <a:latin typeface="Oswald Bold"/>
              </a:rPr>
              <a:t>02</a:t>
            </a:r>
          </a:p>
        </p:txBody>
      </p:sp>
      <p:sp>
        <p:nvSpPr>
          <p:cNvPr name="TextBox 10" id="10"/>
          <p:cNvSpPr txBox="true"/>
          <p:nvPr/>
        </p:nvSpPr>
        <p:spPr>
          <a:xfrm rot="0">
            <a:off x="12260383" y="3200400"/>
            <a:ext cx="1151172" cy="971550"/>
          </a:xfrm>
          <a:prstGeom prst="rect">
            <a:avLst/>
          </a:prstGeom>
        </p:spPr>
        <p:txBody>
          <a:bodyPr anchor="t" rtlCol="false" tIns="0" lIns="0" bIns="0" rIns="0">
            <a:spAutoFit/>
          </a:bodyPr>
          <a:lstStyle/>
          <a:p>
            <a:pPr>
              <a:lnSpc>
                <a:spcPts val="7679"/>
              </a:lnSpc>
            </a:pPr>
            <a:r>
              <a:rPr lang="en-US" sz="6399">
                <a:solidFill>
                  <a:srgbClr val="D18547"/>
                </a:solidFill>
                <a:latin typeface="Oswald Bold"/>
              </a:rPr>
              <a:t>04</a:t>
            </a:r>
          </a:p>
        </p:txBody>
      </p:sp>
      <p:sp>
        <p:nvSpPr>
          <p:cNvPr name="TextBox 11" id="11"/>
          <p:cNvSpPr txBox="true"/>
          <p:nvPr/>
        </p:nvSpPr>
        <p:spPr>
          <a:xfrm rot="0">
            <a:off x="12260383" y="5098435"/>
            <a:ext cx="1151172" cy="971550"/>
          </a:xfrm>
          <a:prstGeom prst="rect">
            <a:avLst/>
          </a:prstGeom>
        </p:spPr>
        <p:txBody>
          <a:bodyPr anchor="t" rtlCol="false" tIns="0" lIns="0" bIns="0" rIns="0">
            <a:spAutoFit/>
          </a:bodyPr>
          <a:lstStyle/>
          <a:p>
            <a:pPr>
              <a:lnSpc>
                <a:spcPts val="7679"/>
              </a:lnSpc>
            </a:pPr>
            <a:r>
              <a:rPr lang="en-US" sz="6399">
                <a:solidFill>
                  <a:srgbClr val="D18547"/>
                </a:solidFill>
                <a:latin typeface="Oswald Bold"/>
              </a:rPr>
              <a:t>05</a:t>
            </a:r>
          </a:p>
        </p:txBody>
      </p:sp>
      <p:sp>
        <p:nvSpPr>
          <p:cNvPr name="AutoShape 12" id="12"/>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13" id="13"/>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14" id="14"/>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15" id="15"/>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16" id="16"/>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17" id="17"/>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18" id="18"/>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19" id="19"/>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20" id="20"/>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TextBox 21" id="21"/>
          <p:cNvSpPr txBox="true"/>
          <p:nvPr/>
        </p:nvSpPr>
        <p:spPr>
          <a:xfrm rot="0">
            <a:off x="7279586" y="2807494"/>
            <a:ext cx="4426078" cy="714375"/>
          </a:xfrm>
          <a:prstGeom prst="rect">
            <a:avLst/>
          </a:prstGeom>
        </p:spPr>
        <p:txBody>
          <a:bodyPr anchor="t" rtlCol="false" tIns="0" lIns="0" bIns="0" rIns="0">
            <a:spAutoFit/>
          </a:bodyPr>
          <a:lstStyle/>
          <a:p>
            <a:pPr>
              <a:lnSpc>
                <a:spcPts val="4799"/>
              </a:lnSpc>
            </a:pPr>
            <a:r>
              <a:rPr lang="en-US" sz="3999">
                <a:solidFill>
                  <a:srgbClr val="051D64"/>
                </a:solidFill>
                <a:latin typeface="Cooper Hewitt Bold"/>
              </a:rPr>
              <a:t>INTRODUCE TOPIC</a:t>
            </a:r>
          </a:p>
        </p:txBody>
      </p:sp>
      <p:sp>
        <p:nvSpPr>
          <p:cNvPr name="TextBox 22" id="22"/>
          <p:cNvSpPr txBox="true"/>
          <p:nvPr/>
        </p:nvSpPr>
        <p:spPr>
          <a:xfrm rot="0">
            <a:off x="7279586" y="4705529"/>
            <a:ext cx="4426078" cy="714375"/>
          </a:xfrm>
          <a:prstGeom prst="rect">
            <a:avLst/>
          </a:prstGeom>
        </p:spPr>
        <p:txBody>
          <a:bodyPr anchor="t" rtlCol="false" tIns="0" lIns="0" bIns="0" rIns="0">
            <a:spAutoFit/>
          </a:bodyPr>
          <a:lstStyle/>
          <a:p>
            <a:pPr>
              <a:lnSpc>
                <a:spcPts val="4799"/>
              </a:lnSpc>
            </a:pPr>
            <a:r>
              <a:rPr lang="en-US" sz="3999">
                <a:solidFill>
                  <a:srgbClr val="051D64"/>
                </a:solidFill>
                <a:latin typeface="Cooper Hewitt Bold"/>
              </a:rPr>
              <a:t>BUILD DATABASE</a:t>
            </a:r>
          </a:p>
        </p:txBody>
      </p:sp>
      <p:sp>
        <p:nvSpPr>
          <p:cNvPr name="TextBox 23" id="23"/>
          <p:cNvSpPr txBox="true"/>
          <p:nvPr/>
        </p:nvSpPr>
        <p:spPr>
          <a:xfrm rot="0">
            <a:off x="13411555" y="2807494"/>
            <a:ext cx="4426078" cy="714375"/>
          </a:xfrm>
          <a:prstGeom prst="rect">
            <a:avLst/>
          </a:prstGeom>
        </p:spPr>
        <p:txBody>
          <a:bodyPr anchor="t" rtlCol="false" tIns="0" lIns="0" bIns="0" rIns="0">
            <a:spAutoFit/>
          </a:bodyPr>
          <a:lstStyle/>
          <a:p>
            <a:pPr>
              <a:lnSpc>
                <a:spcPts val="4799"/>
              </a:lnSpc>
            </a:pPr>
            <a:r>
              <a:rPr lang="en-US" sz="3999">
                <a:solidFill>
                  <a:srgbClr val="051D64"/>
                </a:solidFill>
                <a:latin typeface="Cooper Hewitt Bold"/>
              </a:rPr>
              <a:t>BUILD EVENTS</a:t>
            </a:r>
          </a:p>
        </p:txBody>
      </p:sp>
      <p:sp>
        <p:nvSpPr>
          <p:cNvPr name="TextBox 24" id="24"/>
          <p:cNvSpPr txBox="true"/>
          <p:nvPr/>
        </p:nvSpPr>
        <p:spPr>
          <a:xfrm rot="0">
            <a:off x="13411555" y="4705529"/>
            <a:ext cx="4426078" cy="714375"/>
          </a:xfrm>
          <a:prstGeom prst="rect">
            <a:avLst/>
          </a:prstGeom>
        </p:spPr>
        <p:txBody>
          <a:bodyPr anchor="t" rtlCol="false" tIns="0" lIns="0" bIns="0" rIns="0">
            <a:spAutoFit/>
          </a:bodyPr>
          <a:lstStyle/>
          <a:p>
            <a:pPr>
              <a:lnSpc>
                <a:spcPts val="4799"/>
              </a:lnSpc>
            </a:pPr>
            <a:r>
              <a:rPr lang="en-US" sz="3999">
                <a:solidFill>
                  <a:srgbClr val="051D64"/>
                </a:solidFill>
                <a:latin typeface="Cooper Hewitt Bold"/>
              </a:rPr>
              <a:t>SUMMARY TOPIC</a:t>
            </a:r>
          </a:p>
        </p:txBody>
      </p:sp>
      <p:sp>
        <p:nvSpPr>
          <p:cNvPr name="TextBox 25" id="25"/>
          <p:cNvSpPr txBox="true"/>
          <p:nvPr/>
        </p:nvSpPr>
        <p:spPr>
          <a:xfrm rot="0">
            <a:off x="7279586" y="3640931"/>
            <a:ext cx="4426078" cy="809625"/>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Giới thiệu về tổng quan đề tài, yêu cầu và công nghệ sử dụng</a:t>
            </a:r>
          </a:p>
        </p:txBody>
      </p:sp>
      <p:sp>
        <p:nvSpPr>
          <p:cNvPr name="TextBox 26" id="26"/>
          <p:cNvSpPr txBox="true"/>
          <p:nvPr/>
        </p:nvSpPr>
        <p:spPr>
          <a:xfrm rot="0">
            <a:off x="7279586" y="5538966"/>
            <a:ext cx="4426078" cy="809625"/>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Xây dựng cơ sở dữ liệu để lưu trữ thông tin cần thiết</a:t>
            </a:r>
          </a:p>
        </p:txBody>
      </p:sp>
      <p:sp>
        <p:nvSpPr>
          <p:cNvPr name="TextBox 27" id="27"/>
          <p:cNvSpPr txBox="true"/>
          <p:nvPr/>
        </p:nvSpPr>
        <p:spPr>
          <a:xfrm rot="0">
            <a:off x="13411555" y="3640931"/>
            <a:ext cx="4426078" cy="809625"/>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Xử lý sự kiện liên quan đến giao diện và phương thức sử dụng</a:t>
            </a:r>
          </a:p>
        </p:txBody>
      </p:sp>
      <p:sp>
        <p:nvSpPr>
          <p:cNvPr name="TextBox 28" id="28"/>
          <p:cNvSpPr txBox="true"/>
          <p:nvPr/>
        </p:nvSpPr>
        <p:spPr>
          <a:xfrm rot="0">
            <a:off x="13411555" y="5538966"/>
            <a:ext cx="4426078" cy="809625"/>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Tóm tắt đề tài, ưu điểm, khuyết điểm và hướng phát triển</a:t>
            </a:r>
          </a:p>
        </p:txBody>
      </p:sp>
      <p:sp>
        <p:nvSpPr>
          <p:cNvPr name="TextBox 29" id="29"/>
          <p:cNvSpPr txBox="true"/>
          <p:nvPr/>
        </p:nvSpPr>
        <p:spPr>
          <a:xfrm rot="0">
            <a:off x="6128414" y="6996470"/>
            <a:ext cx="1151172" cy="971550"/>
          </a:xfrm>
          <a:prstGeom prst="rect">
            <a:avLst/>
          </a:prstGeom>
        </p:spPr>
        <p:txBody>
          <a:bodyPr anchor="t" rtlCol="false" tIns="0" lIns="0" bIns="0" rIns="0">
            <a:spAutoFit/>
          </a:bodyPr>
          <a:lstStyle/>
          <a:p>
            <a:pPr>
              <a:lnSpc>
                <a:spcPts val="7679"/>
              </a:lnSpc>
            </a:pPr>
            <a:r>
              <a:rPr lang="en-US" sz="6399">
                <a:solidFill>
                  <a:srgbClr val="D18547"/>
                </a:solidFill>
                <a:latin typeface="Oswald Bold"/>
              </a:rPr>
              <a:t>03</a:t>
            </a:r>
          </a:p>
        </p:txBody>
      </p:sp>
      <p:sp>
        <p:nvSpPr>
          <p:cNvPr name="TextBox 30" id="30"/>
          <p:cNvSpPr txBox="true"/>
          <p:nvPr/>
        </p:nvSpPr>
        <p:spPr>
          <a:xfrm rot="0">
            <a:off x="12260383" y="6996470"/>
            <a:ext cx="1151172" cy="971550"/>
          </a:xfrm>
          <a:prstGeom prst="rect">
            <a:avLst/>
          </a:prstGeom>
        </p:spPr>
        <p:txBody>
          <a:bodyPr anchor="t" rtlCol="false" tIns="0" lIns="0" bIns="0" rIns="0">
            <a:spAutoFit/>
          </a:bodyPr>
          <a:lstStyle/>
          <a:p>
            <a:pPr>
              <a:lnSpc>
                <a:spcPts val="7679"/>
              </a:lnSpc>
            </a:pPr>
            <a:r>
              <a:rPr lang="en-US" sz="6399">
                <a:solidFill>
                  <a:srgbClr val="D18547"/>
                </a:solidFill>
                <a:latin typeface="Oswald Bold"/>
              </a:rPr>
              <a:t>06</a:t>
            </a:r>
          </a:p>
        </p:txBody>
      </p:sp>
      <p:sp>
        <p:nvSpPr>
          <p:cNvPr name="TextBox 31" id="31"/>
          <p:cNvSpPr txBox="true"/>
          <p:nvPr/>
        </p:nvSpPr>
        <p:spPr>
          <a:xfrm rot="0">
            <a:off x="7279586" y="6603563"/>
            <a:ext cx="4426078" cy="714375"/>
          </a:xfrm>
          <a:prstGeom prst="rect">
            <a:avLst/>
          </a:prstGeom>
        </p:spPr>
        <p:txBody>
          <a:bodyPr anchor="t" rtlCol="false" tIns="0" lIns="0" bIns="0" rIns="0">
            <a:spAutoFit/>
          </a:bodyPr>
          <a:lstStyle/>
          <a:p>
            <a:pPr>
              <a:lnSpc>
                <a:spcPts val="4799"/>
              </a:lnSpc>
            </a:pPr>
            <a:r>
              <a:rPr lang="en-US" sz="3999">
                <a:solidFill>
                  <a:srgbClr val="051D64"/>
                </a:solidFill>
                <a:latin typeface="Cooper Hewitt Bold"/>
              </a:rPr>
              <a:t>GUI</a:t>
            </a:r>
          </a:p>
        </p:txBody>
      </p:sp>
      <p:sp>
        <p:nvSpPr>
          <p:cNvPr name="TextBox 32" id="32"/>
          <p:cNvSpPr txBox="true"/>
          <p:nvPr/>
        </p:nvSpPr>
        <p:spPr>
          <a:xfrm rot="0">
            <a:off x="13411555" y="6603563"/>
            <a:ext cx="4426078" cy="714375"/>
          </a:xfrm>
          <a:prstGeom prst="rect">
            <a:avLst/>
          </a:prstGeom>
        </p:spPr>
        <p:txBody>
          <a:bodyPr anchor="t" rtlCol="false" tIns="0" lIns="0" bIns="0" rIns="0">
            <a:spAutoFit/>
          </a:bodyPr>
          <a:lstStyle/>
          <a:p>
            <a:pPr>
              <a:lnSpc>
                <a:spcPts val="4799"/>
              </a:lnSpc>
            </a:pPr>
            <a:r>
              <a:rPr lang="en-US" sz="3999">
                <a:solidFill>
                  <a:srgbClr val="051D64"/>
                </a:solidFill>
                <a:latin typeface="Cooper Hewitt Bold"/>
              </a:rPr>
              <a:t>REFERENCE</a:t>
            </a:r>
          </a:p>
        </p:txBody>
      </p:sp>
      <p:sp>
        <p:nvSpPr>
          <p:cNvPr name="TextBox 33" id="33"/>
          <p:cNvSpPr txBox="true"/>
          <p:nvPr/>
        </p:nvSpPr>
        <p:spPr>
          <a:xfrm rot="0">
            <a:off x="7279586" y="7437001"/>
            <a:ext cx="4426078" cy="809625"/>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Thiết kế giao diện về chương trình quản lý bán hàng nội thất</a:t>
            </a:r>
          </a:p>
        </p:txBody>
      </p:sp>
      <p:sp>
        <p:nvSpPr>
          <p:cNvPr name="TextBox 34" id="34"/>
          <p:cNvSpPr txBox="true"/>
          <p:nvPr/>
        </p:nvSpPr>
        <p:spPr>
          <a:xfrm rot="0">
            <a:off x="13411555" y="7437001"/>
            <a:ext cx="4426078" cy="438150"/>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Tài liệu tham khảo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123590" y="2021708"/>
            <a:ext cx="14547203" cy="7693790"/>
          </a:xfrm>
          <a:custGeom>
            <a:avLst/>
            <a:gdLst/>
            <a:ahLst/>
            <a:cxnLst/>
            <a:rect r="r" b="b" t="t" l="l"/>
            <a:pathLst>
              <a:path h="7693790" w="14547203">
                <a:moveTo>
                  <a:pt x="0" y="0"/>
                </a:moveTo>
                <a:lnTo>
                  <a:pt x="14547203" y="0"/>
                </a:lnTo>
                <a:lnTo>
                  <a:pt x="14547203" y="7693789"/>
                </a:lnTo>
                <a:lnTo>
                  <a:pt x="0" y="7693789"/>
                </a:lnTo>
                <a:lnTo>
                  <a:pt x="0" y="0"/>
                </a:lnTo>
                <a:close/>
              </a:path>
            </a:pathLst>
          </a:custGeom>
          <a:blipFill>
            <a:blip r:embed="rId4"/>
            <a:stretch>
              <a:fillRect l="0" t="0" r="0" b="0"/>
            </a:stretch>
          </a:blipFill>
        </p:spPr>
      </p:sp>
      <p:sp>
        <p:nvSpPr>
          <p:cNvPr name="TextBox 8" id="8"/>
          <p:cNvSpPr txBox="true"/>
          <p:nvPr/>
        </p:nvSpPr>
        <p:spPr>
          <a:xfrm rot="0">
            <a:off x="779783" y="1395343"/>
            <a:ext cx="7288278" cy="626365"/>
          </a:xfrm>
          <a:prstGeom prst="rect">
            <a:avLst/>
          </a:prstGeom>
        </p:spPr>
        <p:txBody>
          <a:bodyPr anchor="t" rtlCol="false" tIns="0" lIns="0" bIns="0" rIns="0">
            <a:spAutoFit/>
          </a:bodyPr>
          <a:lstStyle/>
          <a:p>
            <a:pPr algn="ctr">
              <a:lnSpc>
                <a:spcPts val="5048"/>
              </a:lnSpc>
            </a:pPr>
            <a:r>
              <a:rPr lang="en-US" sz="4206">
                <a:solidFill>
                  <a:srgbClr val="051D64"/>
                </a:solidFill>
                <a:latin typeface="Oswald Bold"/>
              </a:rPr>
              <a:t>FORM TÌM KIẾM HÀNG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097347" y="2217980"/>
            <a:ext cx="14096455" cy="7497517"/>
          </a:xfrm>
          <a:custGeom>
            <a:avLst/>
            <a:gdLst/>
            <a:ahLst/>
            <a:cxnLst/>
            <a:rect r="r" b="b" t="t" l="l"/>
            <a:pathLst>
              <a:path h="7497517" w="14096455">
                <a:moveTo>
                  <a:pt x="0" y="0"/>
                </a:moveTo>
                <a:lnTo>
                  <a:pt x="14096456" y="0"/>
                </a:lnTo>
                <a:lnTo>
                  <a:pt x="14096456" y="7497517"/>
                </a:lnTo>
                <a:lnTo>
                  <a:pt x="0" y="7497517"/>
                </a:lnTo>
                <a:lnTo>
                  <a:pt x="0" y="0"/>
                </a:lnTo>
                <a:close/>
              </a:path>
            </a:pathLst>
          </a:custGeom>
          <a:blipFill>
            <a:blip r:embed="rId4"/>
            <a:stretch>
              <a:fillRect l="0" t="0" r="0" b="0"/>
            </a:stretch>
          </a:blipFill>
        </p:spPr>
      </p:sp>
      <p:sp>
        <p:nvSpPr>
          <p:cNvPr name="TextBox 8" id="8"/>
          <p:cNvSpPr txBox="true"/>
          <p:nvPr/>
        </p:nvSpPr>
        <p:spPr>
          <a:xfrm rot="0">
            <a:off x="1672025" y="1395343"/>
            <a:ext cx="7288278" cy="626365"/>
          </a:xfrm>
          <a:prstGeom prst="rect">
            <a:avLst/>
          </a:prstGeom>
        </p:spPr>
        <p:txBody>
          <a:bodyPr anchor="t" rtlCol="false" tIns="0" lIns="0" bIns="0" rIns="0">
            <a:spAutoFit/>
          </a:bodyPr>
          <a:lstStyle/>
          <a:p>
            <a:pPr algn="ctr">
              <a:lnSpc>
                <a:spcPts val="5048"/>
              </a:lnSpc>
            </a:pPr>
            <a:r>
              <a:rPr lang="en-US" sz="4206">
                <a:solidFill>
                  <a:srgbClr val="051D64"/>
                </a:solidFill>
                <a:latin typeface="Oswald Bold"/>
              </a:rPr>
              <a:t>FORM TÌM KIẾM KHÁCH HÀNG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114114" y="2069333"/>
            <a:ext cx="14358105" cy="7593779"/>
          </a:xfrm>
          <a:custGeom>
            <a:avLst/>
            <a:gdLst/>
            <a:ahLst/>
            <a:cxnLst/>
            <a:rect r="r" b="b" t="t" l="l"/>
            <a:pathLst>
              <a:path h="7593779" w="14358105">
                <a:moveTo>
                  <a:pt x="0" y="0"/>
                </a:moveTo>
                <a:lnTo>
                  <a:pt x="14358105" y="0"/>
                </a:lnTo>
                <a:lnTo>
                  <a:pt x="14358105" y="7593778"/>
                </a:lnTo>
                <a:lnTo>
                  <a:pt x="0" y="7593778"/>
                </a:lnTo>
                <a:lnTo>
                  <a:pt x="0" y="0"/>
                </a:lnTo>
                <a:close/>
              </a:path>
            </a:pathLst>
          </a:custGeom>
          <a:blipFill>
            <a:blip r:embed="rId4"/>
            <a:stretch>
              <a:fillRect l="0" t="0" r="0" b="0"/>
            </a:stretch>
          </a:blipFill>
        </p:spPr>
      </p:sp>
      <p:sp>
        <p:nvSpPr>
          <p:cNvPr name="TextBox 8" id="8"/>
          <p:cNvSpPr txBox="true"/>
          <p:nvPr/>
        </p:nvSpPr>
        <p:spPr>
          <a:xfrm rot="0">
            <a:off x="1855722" y="1395343"/>
            <a:ext cx="7288278" cy="626365"/>
          </a:xfrm>
          <a:prstGeom prst="rect">
            <a:avLst/>
          </a:prstGeom>
        </p:spPr>
        <p:txBody>
          <a:bodyPr anchor="t" rtlCol="false" tIns="0" lIns="0" bIns="0" rIns="0">
            <a:spAutoFit/>
          </a:bodyPr>
          <a:lstStyle/>
          <a:p>
            <a:pPr algn="ctr">
              <a:lnSpc>
                <a:spcPts val="5048"/>
              </a:lnSpc>
            </a:pPr>
            <a:r>
              <a:rPr lang="en-US" sz="4206">
                <a:solidFill>
                  <a:srgbClr val="051D64"/>
                </a:solidFill>
                <a:latin typeface="Oswald Bold"/>
              </a:rPr>
              <a:t>FORM DANH MỤC KHÁCH HÀNG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836748" y="-317503"/>
            <a:ext cx="22406886" cy="834714"/>
            <a:chOff x="0" y="0"/>
            <a:chExt cx="5901402" cy="219842"/>
          </a:xfrm>
        </p:grpSpPr>
        <p:sp>
          <p:nvSpPr>
            <p:cNvPr name="Freeform 3" id="3"/>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4" id="4"/>
            <p:cNvSpPr txBox="true"/>
            <p:nvPr/>
          </p:nvSpPr>
          <p:spPr>
            <a:xfrm>
              <a:off x="0" y="-38100"/>
              <a:ext cx="5901402" cy="25794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14195093" y="9321007"/>
            <a:ext cx="6128414" cy="2288499"/>
          </a:xfrm>
          <a:custGeom>
            <a:avLst/>
            <a:gdLst/>
            <a:ahLst/>
            <a:cxnLst/>
            <a:rect r="r" b="b" t="t" l="l"/>
            <a:pathLst>
              <a:path h="2288499" w="6128414">
                <a:moveTo>
                  <a:pt x="6128414" y="0"/>
                </a:moveTo>
                <a:lnTo>
                  <a:pt x="0" y="0"/>
                </a:lnTo>
                <a:lnTo>
                  <a:pt x="0" y="2288499"/>
                </a:lnTo>
                <a:lnTo>
                  <a:pt x="6128414" y="2288499"/>
                </a:lnTo>
                <a:lnTo>
                  <a:pt x="6128414"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6" id="6"/>
          <p:cNvGrpSpPr>
            <a:grpSpLocks noChangeAspect="true"/>
          </p:cNvGrpSpPr>
          <p:nvPr/>
        </p:nvGrpSpPr>
        <p:grpSpPr>
          <a:xfrm rot="0">
            <a:off x="1028700" y="1670052"/>
            <a:ext cx="5121064" cy="7588248"/>
            <a:chOff x="0" y="0"/>
            <a:chExt cx="3727450" cy="5523230"/>
          </a:xfrm>
        </p:grpSpPr>
        <p:sp>
          <p:nvSpPr>
            <p:cNvPr name="Freeform 7" id="7"/>
            <p:cNvSpPr/>
            <p:nvPr/>
          </p:nvSpPr>
          <p:spPr>
            <a:xfrm flipH="false" flipV="false" rot="0">
              <a:off x="63500" y="63500"/>
              <a:ext cx="3600450" cy="5396230"/>
            </a:xfrm>
            <a:custGeom>
              <a:avLst/>
              <a:gdLst/>
              <a:ahLst/>
              <a:cxnLst/>
              <a:rect r="r" b="b" t="t" l="l"/>
              <a:pathLst>
                <a:path h="5396230" w="3600450">
                  <a:moveTo>
                    <a:pt x="0" y="0"/>
                  </a:moveTo>
                  <a:lnTo>
                    <a:pt x="3600450" y="0"/>
                  </a:lnTo>
                  <a:lnTo>
                    <a:pt x="3600450" y="5396230"/>
                  </a:lnTo>
                  <a:lnTo>
                    <a:pt x="0" y="5396230"/>
                  </a:lnTo>
                  <a:close/>
                </a:path>
              </a:pathLst>
            </a:custGeom>
            <a:blipFill>
              <a:blip r:embed="rId4"/>
              <a:stretch>
                <a:fillRect l="-10503" t="0" r="-114452" b="0"/>
              </a:stretch>
            </a:blipFill>
          </p:spPr>
        </p:sp>
        <p:sp>
          <p:nvSpPr>
            <p:cNvPr name="Freeform 8" id="8"/>
            <p:cNvSpPr/>
            <p:nvPr/>
          </p:nvSpPr>
          <p:spPr>
            <a:xfrm flipH="false" flipV="false" rot="0">
              <a:off x="0" y="0"/>
              <a:ext cx="3727450" cy="5523230"/>
            </a:xfrm>
            <a:custGeom>
              <a:avLst/>
              <a:gdLst/>
              <a:ahLst/>
              <a:cxnLst/>
              <a:rect r="r" b="b" t="t" l="l"/>
              <a:pathLst>
                <a:path h="5523230" w="3727450">
                  <a:moveTo>
                    <a:pt x="3727450" y="5523230"/>
                  </a:moveTo>
                  <a:lnTo>
                    <a:pt x="0" y="5523230"/>
                  </a:lnTo>
                  <a:lnTo>
                    <a:pt x="0" y="0"/>
                  </a:lnTo>
                  <a:lnTo>
                    <a:pt x="3727450" y="0"/>
                  </a:lnTo>
                  <a:lnTo>
                    <a:pt x="3727450" y="5523230"/>
                  </a:lnTo>
                  <a:close/>
                  <a:moveTo>
                    <a:pt x="127000" y="5396230"/>
                  </a:moveTo>
                  <a:lnTo>
                    <a:pt x="3600450" y="5396230"/>
                  </a:lnTo>
                  <a:lnTo>
                    <a:pt x="3600450" y="127000"/>
                  </a:lnTo>
                  <a:lnTo>
                    <a:pt x="127000" y="127000"/>
                  </a:lnTo>
                  <a:lnTo>
                    <a:pt x="127000" y="5396230"/>
                  </a:lnTo>
                  <a:close/>
                </a:path>
              </a:pathLst>
            </a:custGeom>
            <a:solidFill>
              <a:srgbClr val="F9B680"/>
            </a:solidFill>
          </p:spPr>
        </p:sp>
      </p:grpSp>
      <p:sp>
        <p:nvSpPr>
          <p:cNvPr name="AutoShape 9" id="9"/>
          <p:cNvSpPr/>
          <p:nvPr/>
        </p:nvSpPr>
        <p:spPr>
          <a:xfrm>
            <a:off x="800274" y="297741"/>
            <a:ext cx="375086" cy="438940"/>
          </a:xfrm>
          <a:prstGeom prst="line">
            <a:avLst/>
          </a:prstGeom>
          <a:ln cap="flat" w="66675">
            <a:solidFill>
              <a:srgbClr val="F9B680"/>
            </a:solidFill>
            <a:prstDash val="solid"/>
            <a:headEnd type="none" len="sm" w="sm"/>
            <a:tailEnd type="none" len="sm" w="sm"/>
          </a:ln>
        </p:spPr>
      </p:sp>
      <p:sp>
        <p:nvSpPr>
          <p:cNvPr name="AutoShape 10" id="10"/>
          <p:cNvSpPr/>
          <p:nvPr/>
        </p:nvSpPr>
        <p:spPr>
          <a:xfrm>
            <a:off x="1141493" y="297741"/>
            <a:ext cx="375086" cy="438940"/>
          </a:xfrm>
          <a:prstGeom prst="line">
            <a:avLst/>
          </a:prstGeom>
          <a:ln cap="flat" w="66675">
            <a:solidFill>
              <a:srgbClr val="F9B680"/>
            </a:solidFill>
            <a:prstDash val="solid"/>
            <a:headEnd type="none" len="sm" w="sm"/>
            <a:tailEnd type="none" len="sm" w="sm"/>
          </a:ln>
        </p:spPr>
      </p:sp>
      <p:sp>
        <p:nvSpPr>
          <p:cNvPr name="AutoShape 11" id="11"/>
          <p:cNvSpPr/>
          <p:nvPr/>
        </p:nvSpPr>
        <p:spPr>
          <a:xfrm>
            <a:off x="1482711" y="297741"/>
            <a:ext cx="375086" cy="438940"/>
          </a:xfrm>
          <a:prstGeom prst="line">
            <a:avLst/>
          </a:prstGeom>
          <a:ln cap="flat" w="66675">
            <a:solidFill>
              <a:srgbClr val="F9B680"/>
            </a:solidFill>
            <a:prstDash val="solid"/>
            <a:headEnd type="none" len="sm" w="sm"/>
            <a:tailEnd type="none" len="sm" w="sm"/>
          </a:ln>
        </p:spPr>
      </p:sp>
      <p:sp>
        <p:nvSpPr>
          <p:cNvPr name="AutoShape 12" id="12"/>
          <p:cNvSpPr/>
          <p:nvPr/>
        </p:nvSpPr>
        <p:spPr>
          <a:xfrm>
            <a:off x="1823929" y="297741"/>
            <a:ext cx="375086" cy="438940"/>
          </a:xfrm>
          <a:prstGeom prst="line">
            <a:avLst/>
          </a:prstGeom>
          <a:ln cap="flat" w="66675">
            <a:solidFill>
              <a:srgbClr val="F9B680"/>
            </a:solidFill>
            <a:prstDash val="solid"/>
            <a:headEnd type="none" len="sm" w="sm"/>
            <a:tailEnd type="none" len="sm" w="sm"/>
          </a:ln>
        </p:spPr>
      </p:sp>
      <p:sp>
        <p:nvSpPr>
          <p:cNvPr name="AutoShape 13" id="13"/>
          <p:cNvSpPr/>
          <p:nvPr/>
        </p:nvSpPr>
        <p:spPr>
          <a:xfrm>
            <a:off x="2165147" y="297741"/>
            <a:ext cx="375086" cy="438940"/>
          </a:xfrm>
          <a:prstGeom prst="line">
            <a:avLst/>
          </a:prstGeom>
          <a:ln cap="flat" w="66675">
            <a:solidFill>
              <a:srgbClr val="F9B680"/>
            </a:solidFill>
            <a:prstDash val="solid"/>
            <a:headEnd type="none" len="sm" w="sm"/>
            <a:tailEnd type="none" len="sm" w="sm"/>
          </a:ln>
        </p:spPr>
      </p:sp>
      <p:sp>
        <p:nvSpPr>
          <p:cNvPr name="AutoShape 14" id="14"/>
          <p:cNvSpPr/>
          <p:nvPr/>
        </p:nvSpPr>
        <p:spPr>
          <a:xfrm>
            <a:off x="2506365" y="297741"/>
            <a:ext cx="375086" cy="438940"/>
          </a:xfrm>
          <a:prstGeom prst="line">
            <a:avLst/>
          </a:prstGeom>
          <a:ln cap="flat" w="66675">
            <a:solidFill>
              <a:srgbClr val="F9B680"/>
            </a:solidFill>
            <a:prstDash val="solid"/>
            <a:headEnd type="none" len="sm" w="sm"/>
            <a:tailEnd type="none" len="sm" w="sm"/>
          </a:ln>
        </p:spPr>
      </p:sp>
      <p:sp>
        <p:nvSpPr>
          <p:cNvPr name="AutoShape 15" id="15"/>
          <p:cNvSpPr/>
          <p:nvPr/>
        </p:nvSpPr>
        <p:spPr>
          <a:xfrm>
            <a:off x="2847584" y="297741"/>
            <a:ext cx="375086" cy="438940"/>
          </a:xfrm>
          <a:prstGeom prst="line">
            <a:avLst/>
          </a:prstGeom>
          <a:ln cap="flat" w="66675">
            <a:solidFill>
              <a:srgbClr val="F9B680"/>
            </a:solidFill>
            <a:prstDash val="solid"/>
            <a:headEnd type="none" len="sm" w="sm"/>
            <a:tailEnd type="none" len="sm" w="sm"/>
          </a:ln>
        </p:spPr>
      </p:sp>
      <p:sp>
        <p:nvSpPr>
          <p:cNvPr name="AutoShape 16" id="16"/>
          <p:cNvSpPr/>
          <p:nvPr/>
        </p:nvSpPr>
        <p:spPr>
          <a:xfrm>
            <a:off x="3188802" y="297741"/>
            <a:ext cx="375086" cy="438940"/>
          </a:xfrm>
          <a:prstGeom prst="line">
            <a:avLst/>
          </a:prstGeom>
          <a:ln cap="flat" w="66675">
            <a:solidFill>
              <a:srgbClr val="F9B680"/>
            </a:solidFill>
            <a:prstDash val="solid"/>
            <a:headEnd type="none" len="sm" w="sm"/>
            <a:tailEnd type="none" len="sm" w="sm"/>
          </a:ln>
        </p:spPr>
      </p:sp>
      <p:sp>
        <p:nvSpPr>
          <p:cNvPr name="Freeform 17" id="17"/>
          <p:cNvSpPr/>
          <p:nvPr/>
        </p:nvSpPr>
        <p:spPr>
          <a:xfrm flipH="false" flipV="false" rot="0">
            <a:off x="10744155" y="0"/>
            <a:ext cx="7543845" cy="1471050"/>
          </a:xfrm>
          <a:custGeom>
            <a:avLst/>
            <a:gdLst/>
            <a:ahLst/>
            <a:cxnLst/>
            <a:rect r="r" b="b" t="t" l="l"/>
            <a:pathLst>
              <a:path h="1471050" w="7543845">
                <a:moveTo>
                  <a:pt x="0" y="0"/>
                </a:moveTo>
                <a:lnTo>
                  <a:pt x="7543845" y="0"/>
                </a:lnTo>
                <a:lnTo>
                  <a:pt x="7543845" y="1471050"/>
                </a:lnTo>
                <a:lnTo>
                  <a:pt x="0" y="1471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7442905" y="3511555"/>
            <a:ext cx="6602500" cy="3254366"/>
          </a:xfrm>
          <a:prstGeom prst="rect">
            <a:avLst/>
          </a:prstGeom>
        </p:spPr>
        <p:txBody>
          <a:bodyPr anchor="t" rtlCol="false" tIns="0" lIns="0" bIns="0" rIns="0">
            <a:spAutoFit/>
          </a:bodyPr>
          <a:lstStyle/>
          <a:p>
            <a:pPr>
              <a:lnSpc>
                <a:spcPts val="12825"/>
              </a:lnSpc>
            </a:pPr>
            <a:r>
              <a:rPr lang="en-US" sz="10687">
                <a:solidFill>
                  <a:srgbClr val="051D64"/>
                </a:solidFill>
                <a:latin typeface="Oswald Bold"/>
              </a:rPr>
              <a:t>BUILD</a:t>
            </a:r>
          </a:p>
          <a:p>
            <a:pPr>
              <a:lnSpc>
                <a:spcPts val="12825"/>
              </a:lnSpc>
            </a:pPr>
            <a:r>
              <a:rPr lang="en-US" sz="10687">
                <a:solidFill>
                  <a:srgbClr val="051D64"/>
                </a:solidFill>
                <a:latin typeface="Oswald Bold"/>
              </a:rPr>
              <a:t>EVENTS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330795"/>
            <a:chOff x="0" y="0"/>
            <a:chExt cx="24384000" cy="4441060"/>
          </a:xfrm>
        </p:grpSpPr>
        <p:pic>
          <p:nvPicPr>
            <p:cNvPr name="Picture 3" id="3"/>
            <p:cNvPicPr>
              <a:picLocks noChangeAspect="true"/>
            </p:cNvPicPr>
            <p:nvPr/>
          </p:nvPicPr>
          <p:blipFill>
            <a:blip r:embed="rId2"/>
            <a:srcRect l="0" t="40832" r="0" b="31830"/>
            <a:stretch>
              <a:fillRect/>
            </a:stretch>
          </p:blipFill>
          <p:spPr>
            <a:xfrm flipH="false" flipV="false">
              <a:off x="0" y="0"/>
              <a:ext cx="24384000" cy="4441060"/>
            </a:xfrm>
            <a:prstGeom prst="rect">
              <a:avLst/>
            </a:prstGeom>
          </p:spPr>
        </p:pic>
      </p:grpSp>
      <p:grpSp>
        <p:nvGrpSpPr>
          <p:cNvPr name="Group 4" id="4"/>
          <p:cNvGrpSpPr/>
          <p:nvPr/>
        </p:nvGrpSpPr>
        <p:grpSpPr>
          <a:xfrm rot="0">
            <a:off x="5859446" y="9125412"/>
            <a:ext cx="6132387" cy="3086100"/>
            <a:chOff x="0" y="0"/>
            <a:chExt cx="1615114" cy="812800"/>
          </a:xfrm>
        </p:grpSpPr>
        <p:sp>
          <p:nvSpPr>
            <p:cNvPr name="Freeform 5" id="5"/>
            <p:cNvSpPr/>
            <p:nvPr/>
          </p:nvSpPr>
          <p:spPr>
            <a:xfrm flipH="false" flipV="false" rot="0">
              <a:off x="0" y="0"/>
              <a:ext cx="1615114" cy="812800"/>
            </a:xfrm>
            <a:custGeom>
              <a:avLst/>
              <a:gdLst/>
              <a:ahLst/>
              <a:cxnLst/>
              <a:rect r="r" b="b" t="t" l="l"/>
              <a:pathLst>
                <a:path h="812800" w="1615114">
                  <a:moveTo>
                    <a:pt x="0" y="0"/>
                  </a:moveTo>
                  <a:lnTo>
                    <a:pt x="1615114" y="0"/>
                  </a:lnTo>
                  <a:lnTo>
                    <a:pt x="1615114" y="812800"/>
                  </a:lnTo>
                  <a:lnTo>
                    <a:pt x="0" y="812800"/>
                  </a:lnTo>
                  <a:close/>
                </a:path>
              </a:pathLst>
            </a:custGeom>
            <a:solidFill>
              <a:srgbClr val="5A6C99"/>
            </a:solidFill>
          </p:spPr>
        </p:sp>
        <p:sp>
          <p:nvSpPr>
            <p:cNvPr name="TextBox 6" id="6"/>
            <p:cNvSpPr txBox="true"/>
            <p:nvPr/>
          </p:nvSpPr>
          <p:spPr>
            <a:xfrm>
              <a:off x="0" y="-66675"/>
              <a:ext cx="1615114" cy="879475"/>
            </a:xfrm>
            <a:prstGeom prst="rect">
              <a:avLst/>
            </a:prstGeom>
          </p:spPr>
          <p:txBody>
            <a:bodyPr anchor="ctr" rtlCol="false" tIns="50800" lIns="50800" bIns="50800" rIns="50800"/>
            <a:lstStyle/>
            <a:p>
              <a:pPr algn="ctr">
                <a:lnSpc>
                  <a:spcPts val="2999"/>
                </a:lnSpc>
              </a:pPr>
            </a:p>
          </p:txBody>
        </p:sp>
      </p:grpSp>
      <p:sp>
        <p:nvSpPr>
          <p:cNvPr name="Freeform 7" id="7"/>
          <p:cNvSpPr/>
          <p:nvPr/>
        </p:nvSpPr>
        <p:spPr>
          <a:xfrm flipH="true" flipV="true" rot="0">
            <a:off x="11413125" y="7921996"/>
            <a:ext cx="6874875" cy="2672608"/>
          </a:xfrm>
          <a:custGeom>
            <a:avLst/>
            <a:gdLst/>
            <a:ahLst/>
            <a:cxnLst/>
            <a:rect r="r" b="b" t="t" l="l"/>
            <a:pathLst>
              <a:path h="2672608" w="6874875">
                <a:moveTo>
                  <a:pt x="6874875" y="2672608"/>
                </a:moveTo>
                <a:lnTo>
                  <a:pt x="0" y="2672608"/>
                </a:lnTo>
                <a:lnTo>
                  <a:pt x="0" y="0"/>
                </a:lnTo>
                <a:lnTo>
                  <a:pt x="6874875" y="0"/>
                </a:lnTo>
                <a:lnTo>
                  <a:pt x="6874875" y="267260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011846" y="9435132"/>
            <a:ext cx="6132387" cy="2928780"/>
            <a:chOff x="0" y="0"/>
            <a:chExt cx="1615114" cy="771366"/>
          </a:xfrm>
        </p:grpSpPr>
        <p:sp>
          <p:nvSpPr>
            <p:cNvPr name="Freeform 9" id="9"/>
            <p:cNvSpPr/>
            <p:nvPr/>
          </p:nvSpPr>
          <p:spPr>
            <a:xfrm flipH="false" flipV="false" rot="0">
              <a:off x="0" y="0"/>
              <a:ext cx="1615114" cy="771366"/>
            </a:xfrm>
            <a:custGeom>
              <a:avLst/>
              <a:gdLst/>
              <a:ahLst/>
              <a:cxnLst/>
              <a:rect r="r" b="b" t="t" l="l"/>
              <a:pathLst>
                <a:path h="771366" w="1615114">
                  <a:moveTo>
                    <a:pt x="0" y="0"/>
                  </a:moveTo>
                  <a:lnTo>
                    <a:pt x="1615114" y="0"/>
                  </a:lnTo>
                  <a:lnTo>
                    <a:pt x="1615114" y="771366"/>
                  </a:lnTo>
                  <a:lnTo>
                    <a:pt x="0" y="771366"/>
                  </a:lnTo>
                  <a:close/>
                </a:path>
              </a:pathLst>
            </a:custGeom>
            <a:solidFill>
              <a:srgbClr val="051D64"/>
            </a:solidFill>
          </p:spPr>
        </p:sp>
        <p:sp>
          <p:nvSpPr>
            <p:cNvPr name="TextBox 10" id="10"/>
            <p:cNvSpPr txBox="true"/>
            <p:nvPr/>
          </p:nvSpPr>
          <p:spPr>
            <a:xfrm>
              <a:off x="0" y="-66675"/>
              <a:ext cx="1615114" cy="838041"/>
            </a:xfrm>
            <a:prstGeom prst="rect">
              <a:avLst/>
            </a:prstGeom>
          </p:spPr>
          <p:txBody>
            <a:bodyPr anchor="ctr" rtlCol="false" tIns="50800" lIns="50800" bIns="50800" rIns="50800"/>
            <a:lstStyle/>
            <a:p>
              <a:pPr algn="ctr">
                <a:lnSpc>
                  <a:spcPts val="2999"/>
                </a:lnSpc>
              </a:pPr>
            </a:p>
          </p:txBody>
        </p:sp>
      </p:grpSp>
      <p:sp>
        <p:nvSpPr>
          <p:cNvPr name="Freeform 11" id="11"/>
          <p:cNvSpPr/>
          <p:nvPr/>
        </p:nvSpPr>
        <p:spPr>
          <a:xfrm flipH="false" flipV="true" rot="0">
            <a:off x="0" y="7921996"/>
            <a:ext cx="6874875" cy="2672608"/>
          </a:xfrm>
          <a:custGeom>
            <a:avLst/>
            <a:gdLst/>
            <a:ahLst/>
            <a:cxnLst/>
            <a:rect r="r" b="b" t="t" l="l"/>
            <a:pathLst>
              <a:path h="2672608" w="6874875">
                <a:moveTo>
                  <a:pt x="0" y="2672608"/>
                </a:moveTo>
                <a:lnTo>
                  <a:pt x="6874875" y="2672608"/>
                </a:lnTo>
                <a:lnTo>
                  <a:pt x="6874875" y="0"/>
                </a:lnTo>
                <a:lnTo>
                  <a:pt x="0" y="0"/>
                </a:lnTo>
                <a:lnTo>
                  <a:pt x="0" y="267260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631241" y="4058920"/>
            <a:ext cx="15025518" cy="1133475"/>
          </a:xfrm>
          <a:prstGeom prst="rect">
            <a:avLst/>
          </a:prstGeom>
        </p:spPr>
        <p:txBody>
          <a:bodyPr anchor="t" rtlCol="false" tIns="0" lIns="0" bIns="0" rIns="0">
            <a:spAutoFit/>
          </a:bodyPr>
          <a:lstStyle/>
          <a:p>
            <a:pPr algn="ctr">
              <a:lnSpc>
                <a:spcPts val="8999"/>
              </a:lnSpc>
            </a:pPr>
            <a:r>
              <a:rPr lang="en-US" sz="7499">
                <a:solidFill>
                  <a:srgbClr val="051D64"/>
                </a:solidFill>
                <a:latin typeface="Oswald Bold"/>
              </a:rPr>
              <a:t>REFERENCE</a:t>
            </a:r>
          </a:p>
        </p:txBody>
      </p:sp>
      <p:grpSp>
        <p:nvGrpSpPr>
          <p:cNvPr name="Group 13" id="13"/>
          <p:cNvGrpSpPr/>
          <p:nvPr/>
        </p:nvGrpSpPr>
        <p:grpSpPr>
          <a:xfrm rot="0">
            <a:off x="-1609618" y="2951693"/>
            <a:ext cx="5952668" cy="959850"/>
            <a:chOff x="0" y="0"/>
            <a:chExt cx="812800" cy="131062"/>
          </a:xfrm>
        </p:grpSpPr>
        <p:sp>
          <p:nvSpPr>
            <p:cNvPr name="Freeform 14" id="14"/>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5A6C99"/>
            </a:solidFill>
          </p:spPr>
        </p:sp>
        <p:sp>
          <p:nvSpPr>
            <p:cNvPr name="TextBox 15" id="15"/>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04169" y="2750046"/>
            <a:ext cx="5952668" cy="959850"/>
            <a:chOff x="0" y="0"/>
            <a:chExt cx="812800" cy="131062"/>
          </a:xfrm>
        </p:grpSpPr>
        <p:sp>
          <p:nvSpPr>
            <p:cNvPr name="Freeform 17" id="17"/>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051D64"/>
            </a:solidFill>
          </p:spPr>
        </p:sp>
        <p:sp>
          <p:nvSpPr>
            <p:cNvPr name="TextBox 18" id="18"/>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AutoShape 19" id="19"/>
          <p:cNvSpPr/>
          <p:nvPr/>
        </p:nvSpPr>
        <p:spPr>
          <a:xfrm>
            <a:off x="15145065" y="3598322"/>
            <a:ext cx="375086" cy="438940"/>
          </a:xfrm>
          <a:prstGeom prst="line">
            <a:avLst/>
          </a:prstGeom>
          <a:ln cap="flat" w="66675">
            <a:solidFill>
              <a:srgbClr val="F9B680"/>
            </a:solidFill>
            <a:prstDash val="solid"/>
            <a:headEnd type="none" len="sm" w="sm"/>
            <a:tailEnd type="none" len="sm" w="sm"/>
          </a:ln>
        </p:spPr>
      </p:sp>
      <p:sp>
        <p:nvSpPr>
          <p:cNvPr name="AutoShape 20" id="20"/>
          <p:cNvSpPr/>
          <p:nvPr/>
        </p:nvSpPr>
        <p:spPr>
          <a:xfrm>
            <a:off x="15486283" y="3598322"/>
            <a:ext cx="375086" cy="438940"/>
          </a:xfrm>
          <a:prstGeom prst="line">
            <a:avLst/>
          </a:prstGeom>
          <a:ln cap="flat" w="66675">
            <a:solidFill>
              <a:srgbClr val="F9B680"/>
            </a:solidFill>
            <a:prstDash val="solid"/>
            <a:headEnd type="none" len="sm" w="sm"/>
            <a:tailEnd type="none" len="sm" w="sm"/>
          </a:ln>
        </p:spPr>
      </p:sp>
      <p:sp>
        <p:nvSpPr>
          <p:cNvPr name="AutoShape 21" id="21"/>
          <p:cNvSpPr/>
          <p:nvPr/>
        </p:nvSpPr>
        <p:spPr>
          <a:xfrm>
            <a:off x="15827501" y="3598322"/>
            <a:ext cx="375086" cy="438940"/>
          </a:xfrm>
          <a:prstGeom prst="line">
            <a:avLst/>
          </a:prstGeom>
          <a:ln cap="flat" w="66675">
            <a:solidFill>
              <a:srgbClr val="F9B680"/>
            </a:solidFill>
            <a:prstDash val="solid"/>
            <a:headEnd type="none" len="sm" w="sm"/>
            <a:tailEnd type="none" len="sm" w="sm"/>
          </a:ln>
        </p:spPr>
      </p:sp>
      <p:sp>
        <p:nvSpPr>
          <p:cNvPr name="AutoShape 22" id="22"/>
          <p:cNvSpPr/>
          <p:nvPr/>
        </p:nvSpPr>
        <p:spPr>
          <a:xfrm>
            <a:off x="16168719" y="3598322"/>
            <a:ext cx="375086" cy="438940"/>
          </a:xfrm>
          <a:prstGeom prst="line">
            <a:avLst/>
          </a:prstGeom>
          <a:ln cap="flat" w="66675">
            <a:solidFill>
              <a:srgbClr val="F9B680"/>
            </a:solidFill>
            <a:prstDash val="solid"/>
            <a:headEnd type="none" len="sm" w="sm"/>
            <a:tailEnd type="none" len="sm" w="sm"/>
          </a:ln>
        </p:spPr>
      </p:sp>
      <p:sp>
        <p:nvSpPr>
          <p:cNvPr name="AutoShape 23" id="23"/>
          <p:cNvSpPr/>
          <p:nvPr/>
        </p:nvSpPr>
        <p:spPr>
          <a:xfrm>
            <a:off x="16509937" y="3598322"/>
            <a:ext cx="375086" cy="438940"/>
          </a:xfrm>
          <a:prstGeom prst="line">
            <a:avLst/>
          </a:prstGeom>
          <a:ln cap="flat" w="66675">
            <a:solidFill>
              <a:srgbClr val="F9B680"/>
            </a:solidFill>
            <a:prstDash val="solid"/>
            <a:headEnd type="none" len="sm" w="sm"/>
            <a:tailEnd type="none" len="sm" w="sm"/>
          </a:ln>
        </p:spPr>
      </p:sp>
      <p:sp>
        <p:nvSpPr>
          <p:cNvPr name="AutoShape 24" id="24"/>
          <p:cNvSpPr/>
          <p:nvPr/>
        </p:nvSpPr>
        <p:spPr>
          <a:xfrm>
            <a:off x="16851156" y="3598322"/>
            <a:ext cx="375086" cy="438940"/>
          </a:xfrm>
          <a:prstGeom prst="line">
            <a:avLst/>
          </a:prstGeom>
          <a:ln cap="flat" w="66675">
            <a:solidFill>
              <a:srgbClr val="F9B680"/>
            </a:solidFill>
            <a:prstDash val="solid"/>
            <a:headEnd type="none" len="sm" w="sm"/>
            <a:tailEnd type="none" len="sm" w="sm"/>
          </a:ln>
        </p:spPr>
      </p:sp>
      <p:sp>
        <p:nvSpPr>
          <p:cNvPr name="AutoShape 25" id="25"/>
          <p:cNvSpPr/>
          <p:nvPr/>
        </p:nvSpPr>
        <p:spPr>
          <a:xfrm>
            <a:off x="17192374" y="3598322"/>
            <a:ext cx="375086" cy="438940"/>
          </a:xfrm>
          <a:prstGeom prst="line">
            <a:avLst/>
          </a:prstGeom>
          <a:ln cap="flat" w="66675">
            <a:solidFill>
              <a:srgbClr val="F9B680"/>
            </a:solidFill>
            <a:prstDash val="solid"/>
            <a:headEnd type="none" len="sm" w="sm"/>
            <a:tailEnd type="none" len="sm" w="sm"/>
          </a:ln>
        </p:spPr>
      </p:sp>
      <p:sp>
        <p:nvSpPr>
          <p:cNvPr name="AutoShape 26" id="26"/>
          <p:cNvSpPr/>
          <p:nvPr/>
        </p:nvSpPr>
        <p:spPr>
          <a:xfrm>
            <a:off x="17533592" y="3598322"/>
            <a:ext cx="375086" cy="438940"/>
          </a:xfrm>
          <a:prstGeom prst="line">
            <a:avLst/>
          </a:prstGeom>
          <a:ln cap="flat" w="66675">
            <a:solidFill>
              <a:srgbClr val="F9B680"/>
            </a:solidFill>
            <a:prstDash val="solid"/>
            <a:headEnd type="none" len="sm" w="sm"/>
            <a:tailEnd type="none" len="sm" w="sm"/>
          </a:ln>
        </p:spPr>
      </p:sp>
      <p:sp>
        <p:nvSpPr>
          <p:cNvPr name="TextBox 27" id="27"/>
          <p:cNvSpPr txBox="true"/>
          <p:nvPr/>
        </p:nvSpPr>
        <p:spPr>
          <a:xfrm rot="0">
            <a:off x="1695168" y="5773420"/>
            <a:ext cx="14765742" cy="3043555"/>
          </a:xfrm>
          <a:prstGeom prst="rect">
            <a:avLst/>
          </a:prstGeom>
        </p:spPr>
        <p:txBody>
          <a:bodyPr anchor="t" rtlCol="false" tIns="0" lIns="0" bIns="0" rIns="0">
            <a:spAutoFit/>
          </a:bodyPr>
          <a:lstStyle/>
          <a:p>
            <a:pPr algn="ctr">
              <a:lnSpc>
                <a:spcPts val="3919"/>
              </a:lnSpc>
            </a:pPr>
            <a:r>
              <a:rPr lang="en-US" sz="2799">
                <a:solidFill>
                  <a:srgbClr val="03060B"/>
                </a:solidFill>
                <a:latin typeface="Cooper Hewitt"/>
              </a:rPr>
              <a:t>Link 1: https://timoday.edu.vn/xay-dung-chuong-trinh-quan-ly-ban-hang-bang-c/#e_Form_Danh_muc_hang_hoa</a:t>
            </a:r>
          </a:p>
          <a:p>
            <a:pPr algn="ctr">
              <a:lnSpc>
                <a:spcPts val="3919"/>
              </a:lnSpc>
            </a:pPr>
            <a:r>
              <a:rPr lang="en-US" sz="2799">
                <a:solidFill>
                  <a:srgbClr val="03060B"/>
                </a:solidFill>
                <a:latin typeface="Cooper Hewitt"/>
              </a:rPr>
              <a:t>[Fluent Design Form] Thiết kế Form với Menu Accordion | DevExpress | KhoaiCodeTV</a:t>
            </a:r>
          </a:p>
          <a:p>
            <a:pPr algn="ctr">
              <a:lnSpc>
                <a:spcPts val="3919"/>
              </a:lnSpc>
            </a:pPr>
            <a:r>
              <a:rPr lang="en-US" sz="2799">
                <a:solidFill>
                  <a:srgbClr val="03060B"/>
                </a:solidFill>
                <a:latin typeface="Cooper Hewitt"/>
              </a:rPr>
              <a:t>Tạo lớp dùng chung kết nối và truy vấn dữ liều bằng C# SQLServer | Lập trình dự án | KhoaiCodeTV</a:t>
            </a:r>
          </a:p>
          <a:p>
            <a:pPr algn="ctr">
              <a:lnSpc>
                <a:spcPts val="391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2590291" y="3896462"/>
            <a:ext cx="6678933" cy="2494076"/>
          </a:xfrm>
          <a:custGeom>
            <a:avLst/>
            <a:gdLst/>
            <a:ahLst/>
            <a:cxnLst/>
            <a:rect r="r" b="b" t="t" l="l"/>
            <a:pathLst>
              <a:path h="2494076" w="6678933">
                <a:moveTo>
                  <a:pt x="0" y="2494076"/>
                </a:moveTo>
                <a:lnTo>
                  <a:pt x="6678933" y="2494076"/>
                </a:lnTo>
                <a:lnTo>
                  <a:pt x="6678933" y="0"/>
                </a:lnTo>
                <a:lnTo>
                  <a:pt x="0" y="0"/>
                </a:lnTo>
                <a:lnTo>
                  <a:pt x="0" y="2494076"/>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0" y="5707708"/>
            <a:ext cx="18288000" cy="4426021"/>
            <a:chOff x="0" y="0"/>
            <a:chExt cx="24384000" cy="5901362"/>
          </a:xfrm>
        </p:grpSpPr>
        <p:pic>
          <p:nvPicPr>
            <p:cNvPr name="Picture 4" id="4"/>
            <p:cNvPicPr>
              <a:picLocks noChangeAspect="true"/>
            </p:cNvPicPr>
            <p:nvPr/>
          </p:nvPicPr>
          <p:blipFill>
            <a:blip r:embed="rId4"/>
            <a:srcRect l="0" t="36338" r="0" b="27336"/>
            <a:stretch>
              <a:fillRect/>
            </a:stretch>
          </p:blipFill>
          <p:spPr>
            <a:xfrm flipH="false" flipV="false">
              <a:off x="0" y="0"/>
              <a:ext cx="24384000" cy="5901362"/>
            </a:xfrm>
            <a:prstGeom prst="rect">
              <a:avLst/>
            </a:prstGeom>
          </p:spPr>
        </p:pic>
      </p:grpSp>
      <p:sp>
        <p:nvSpPr>
          <p:cNvPr name="Freeform 5" id="5"/>
          <p:cNvSpPr/>
          <p:nvPr/>
        </p:nvSpPr>
        <p:spPr>
          <a:xfrm flipH="false" flipV="false" rot="0">
            <a:off x="0" y="-1115388"/>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31241" y="2963693"/>
            <a:ext cx="15025518" cy="1400175"/>
          </a:xfrm>
          <a:prstGeom prst="rect">
            <a:avLst/>
          </a:prstGeom>
        </p:spPr>
        <p:txBody>
          <a:bodyPr anchor="t" rtlCol="false" tIns="0" lIns="0" bIns="0" rIns="0">
            <a:spAutoFit/>
          </a:bodyPr>
          <a:lstStyle/>
          <a:p>
            <a:pPr algn="ctr">
              <a:lnSpc>
                <a:spcPts val="11040"/>
              </a:lnSpc>
            </a:pPr>
            <a:r>
              <a:rPr lang="en-US" sz="9200">
                <a:solidFill>
                  <a:srgbClr val="051D64"/>
                </a:solidFill>
                <a:latin typeface="Oswald Bold"/>
              </a:rPr>
              <a:t>THANK YOU</a:t>
            </a:r>
          </a:p>
        </p:txBody>
      </p:sp>
      <p:sp>
        <p:nvSpPr>
          <p:cNvPr name="AutoShape 7" id="7"/>
          <p:cNvSpPr/>
          <p:nvPr/>
        </p:nvSpPr>
        <p:spPr>
          <a:xfrm>
            <a:off x="14846366" y="4682902"/>
            <a:ext cx="375086" cy="438940"/>
          </a:xfrm>
          <a:prstGeom prst="line">
            <a:avLst/>
          </a:prstGeom>
          <a:ln cap="flat" w="66675">
            <a:solidFill>
              <a:srgbClr val="F9B680"/>
            </a:solidFill>
            <a:prstDash val="solid"/>
            <a:headEnd type="none" len="sm" w="sm"/>
            <a:tailEnd type="none" len="sm" w="sm"/>
          </a:ln>
        </p:spPr>
      </p:sp>
      <p:sp>
        <p:nvSpPr>
          <p:cNvPr name="AutoShape 8" id="8"/>
          <p:cNvSpPr/>
          <p:nvPr/>
        </p:nvSpPr>
        <p:spPr>
          <a:xfrm>
            <a:off x="15187585" y="4682902"/>
            <a:ext cx="375086" cy="438940"/>
          </a:xfrm>
          <a:prstGeom prst="line">
            <a:avLst/>
          </a:prstGeom>
          <a:ln cap="flat" w="66675">
            <a:solidFill>
              <a:srgbClr val="F9B680"/>
            </a:solidFill>
            <a:prstDash val="solid"/>
            <a:headEnd type="none" len="sm" w="sm"/>
            <a:tailEnd type="none" len="sm" w="sm"/>
          </a:ln>
        </p:spPr>
      </p:sp>
      <p:sp>
        <p:nvSpPr>
          <p:cNvPr name="AutoShape 9" id="9"/>
          <p:cNvSpPr/>
          <p:nvPr/>
        </p:nvSpPr>
        <p:spPr>
          <a:xfrm>
            <a:off x="15528803" y="4682902"/>
            <a:ext cx="375086" cy="438940"/>
          </a:xfrm>
          <a:prstGeom prst="line">
            <a:avLst/>
          </a:prstGeom>
          <a:ln cap="flat" w="66675">
            <a:solidFill>
              <a:srgbClr val="F9B680"/>
            </a:solidFill>
            <a:prstDash val="solid"/>
            <a:headEnd type="none" len="sm" w="sm"/>
            <a:tailEnd type="none" len="sm" w="sm"/>
          </a:ln>
        </p:spPr>
      </p:sp>
      <p:sp>
        <p:nvSpPr>
          <p:cNvPr name="AutoShape 10" id="10"/>
          <p:cNvSpPr/>
          <p:nvPr/>
        </p:nvSpPr>
        <p:spPr>
          <a:xfrm>
            <a:off x="15870021" y="4682902"/>
            <a:ext cx="375086" cy="438940"/>
          </a:xfrm>
          <a:prstGeom prst="line">
            <a:avLst/>
          </a:prstGeom>
          <a:ln cap="flat" w="66675">
            <a:solidFill>
              <a:srgbClr val="F9B680"/>
            </a:solidFill>
            <a:prstDash val="solid"/>
            <a:headEnd type="none" len="sm" w="sm"/>
            <a:tailEnd type="none" len="sm" w="sm"/>
          </a:ln>
        </p:spPr>
      </p:sp>
      <p:sp>
        <p:nvSpPr>
          <p:cNvPr name="AutoShape 11" id="11"/>
          <p:cNvSpPr/>
          <p:nvPr/>
        </p:nvSpPr>
        <p:spPr>
          <a:xfrm>
            <a:off x="16211239" y="4682902"/>
            <a:ext cx="375086" cy="438940"/>
          </a:xfrm>
          <a:prstGeom prst="line">
            <a:avLst/>
          </a:prstGeom>
          <a:ln cap="flat" w="66675">
            <a:solidFill>
              <a:srgbClr val="F9B680"/>
            </a:solidFill>
            <a:prstDash val="solid"/>
            <a:headEnd type="none" len="sm" w="sm"/>
            <a:tailEnd type="none" len="sm" w="sm"/>
          </a:ln>
        </p:spPr>
      </p:sp>
      <p:sp>
        <p:nvSpPr>
          <p:cNvPr name="AutoShape 12" id="12"/>
          <p:cNvSpPr/>
          <p:nvPr/>
        </p:nvSpPr>
        <p:spPr>
          <a:xfrm>
            <a:off x="16552457" y="4682902"/>
            <a:ext cx="375086" cy="438940"/>
          </a:xfrm>
          <a:prstGeom prst="line">
            <a:avLst/>
          </a:prstGeom>
          <a:ln cap="flat" w="66675">
            <a:solidFill>
              <a:srgbClr val="F9B680"/>
            </a:solidFill>
            <a:prstDash val="solid"/>
            <a:headEnd type="none" len="sm" w="sm"/>
            <a:tailEnd type="none" len="sm" w="sm"/>
          </a:ln>
        </p:spPr>
      </p:sp>
      <p:sp>
        <p:nvSpPr>
          <p:cNvPr name="AutoShape 13" id="13"/>
          <p:cNvSpPr/>
          <p:nvPr/>
        </p:nvSpPr>
        <p:spPr>
          <a:xfrm>
            <a:off x="16893676" y="4682902"/>
            <a:ext cx="375086" cy="438940"/>
          </a:xfrm>
          <a:prstGeom prst="line">
            <a:avLst/>
          </a:prstGeom>
          <a:ln cap="flat" w="66675">
            <a:solidFill>
              <a:srgbClr val="F9B680"/>
            </a:solidFill>
            <a:prstDash val="solid"/>
            <a:headEnd type="none" len="sm" w="sm"/>
            <a:tailEnd type="none" len="sm" w="sm"/>
          </a:ln>
        </p:spPr>
      </p:sp>
      <p:sp>
        <p:nvSpPr>
          <p:cNvPr name="AutoShape 14" id="14"/>
          <p:cNvSpPr/>
          <p:nvPr/>
        </p:nvSpPr>
        <p:spPr>
          <a:xfrm>
            <a:off x="17234894" y="4682902"/>
            <a:ext cx="375086" cy="438940"/>
          </a:xfrm>
          <a:prstGeom prst="line">
            <a:avLst/>
          </a:prstGeom>
          <a:ln cap="flat" w="66675">
            <a:solidFill>
              <a:srgbClr val="F9B68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131986" y="8010653"/>
            <a:ext cx="7406742" cy="2765858"/>
          </a:xfrm>
          <a:custGeom>
            <a:avLst/>
            <a:gdLst/>
            <a:ahLst/>
            <a:cxnLst/>
            <a:rect r="r" b="b" t="t" l="l"/>
            <a:pathLst>
              <a:path h="2765858" w="7406742">
                <a:moveTo>
                  <a:pt x="0" y="2765857"/>
                </a:moveTo>
                <a:lnTo>
                  <a:pt x="7406742" y="2765857"/>
                </a:lnTo>
                <a:lnTo>
                  <a:pt x="7406742" y="0"/>
                </a:lnTo>
                <a:lnTo>
                  <a:pt x="0" y="0"/>
                </a:lnTo>
                <a:lnTo>
                  <a:pt x="0" y="2765857"/>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sp>
        <p:nvSpPr>
          <p:cNvPr name="TextBox 3" id="3"/>
          <p:cNvSpPr txBox="true"/>
          <p:nvPr/>
        </p:nvSpPr>
        <p:spPr>
          <a:xfrm rot="0">
            <a:off x="1028700" y="1389948"/>
            <a:ext cx="6250886" cy="1943100"/>
          </a:xfrm>
          <a:prstGeom prst="rect">
            <a:avLst/>
          </a:prstGeom>
        </p:spPr>
        <p:txBody>
          <a:bodyPr anchor="t" rtlCol="false" tIns="0" lIns="0" bIns="0" rIns="0">
            <a:spAutoFit/>
          </a:bodyPr>
          <a:lstStyle/>
          <a:p>
            <a:pPr>
              <a:lnSpc>
                <a:spcPts val="7679"/>
              </a:lnSpc>
            </a:pPr>
            <a:r>
              <a:rPr lang="en-US" sz="6399">
                <a:solidFill>
                  <a:srgbClr val="051D64"/>
                </a:solidFill>
                <a:latin typeface="Oswald Bold"/>
              </a:rPr>
              <a:t>INTRODUCE</a:t>
            </a:r>
          </a:p>
          <a:p>
            <a:pPr>
              <a:lnSpc>
                <a:spcPts val="7679"/>
              </a:lnSpc>
            </a:pPr>
            <a:r>
              <a:rPr lang="en-US" sz="6399">
                <a:solidFill>
                  <a:srgbClr val="051D64"/>
                </a:solidFill>
                <a:latin typeface="Oswald Bold"/>
              </a:rPr>
              <a:t>TOPIC</a:t>
            </a:r>
          </a:p>
        </p:txBody>
      </p:sp>
      <p:grpSp>
        <p:nvGrpSpPr>
          <p:cNvPr name="Group 4" id="4"/>
          <p:cNvGrpSpPr/>
          <p:nvPr/>
        </p:nvGrpSpPr>
        <p:grpSpPr>
          <a:xfrm rot="0">
            <a:off x="8332436" y="-2431975"/>
            <a:ext cx="15150949" cy="15150949"/>
            <a:chOff x="0" y="0"/>
            <a:chExt cx="7199211" cy="7199211"/>
          </a:xfrm>
        </p:grpSpPr>
        <p:sp>
          <p:nvSpPr>
            <p:cNvPr name="Freeform 5" id="5"/>
            <p:cNvSpPr/>
            <p:nvPr/>
          </p:nvSpPr>
          <p:spPr>
            <a:xfrm flipH="false" flipV="false" rot="0">
              <a:off x="0" y="0"/>
              <a:ext cx="7199249" cy="7199249"/>
            </a:xfrm>
            <a:custGeom>
              <a:avLst/>
              <a:gdLst/>
              <a:ahLst/>
              <a:cxnLst/>
              <a:rect r="r" b="b" t="t" l="l"/>
              <a:pathLst>
                <a:path h="7199249" w="7199249">
                  <a:moveTo>
                    <a:pt x="3599561" y="0"/>
                  </a:moveTo>
                  <a:lnTo>
                    <a:pt x="0" y="3599561"/>
                  </a:lnTo>
                  <a:lnTo>
                    <a:pt x="3599561" y="7199249"/>
                  </a:lnTo>
                  <a:lnTo>
                    <a:pt x="7199249" y="3599561"/>
                  </a:lnTo>
                  <a:lnTo>
                    <a:pt x="3599561" y="0"/>
                  </a:lnTo>
                  <a:close/>
                </a:path>
              </a:pathLst>
            </a:custGeom>
            <a:blipFill>
              <a:blip r:embed="rId4"/>
              <a:stretch>
                <a:fillRect l="-60689" t="0" r="-1912" b="0"/>
              </a:stretch>
            </a:blipFill>
          </p:spPr>
        </p:sp>
      </p:grpSp>
      <p:sp>
        <p:nvSpPr>
          <p:cNvPr name="TextBox 6" id="6"/>
          <p:cNvSpPr txBox="true"/>
          <p:nvPr/>
        </p:nvSpPr>
        <p:spPr>
          <a:xfrm rot="0">
            <a:off x="1028700" y="3771175"/>
            <a:ext cx="7061345" cy="3732836"/>
          </a:xfrm>
          <a:prstGeom prst="rect">
            <a:avLst/>
          </a:prstGeom>
        </p:spPr>
        <p:txBody>
          <a:bodyPr anchor="t" rtlCol="false" tIns="0" lIns="0" bIns="0" rIns="0">
            <a:spAutoFit/>
          </a:bodyPr>
          <a:lstStyle/>
          <a:p>
            <a:pPr>
              <a:lnSpc>
                <a:spcPts val="3670"/>
              </a:lnSpc>
            </a:pPr>
            <a:r>
              <a:rPr lang="en-US" sz="2621">
                <a:solidFill>
                  <a:srgbClr val="03060B"/>
                </a:solidFill>
                <a:latin typeface="Cooper Hewitt"/>
              </a:rPr>
              <a:t>Xây dựng chương trình Quản lý Cửa hàng bán hàng Nội Thất được phát triển bởi nhóm DNC1921 được sử dụng các công nghệ ngôn ngữ C Sharp và thư viện hỗ trợ giao diện người dùng là Dev Express, bên cạnh đó chúng em sử dụng hệ quản trị cơ sở dữ liệu SQL Server để lưu trữ database.</a:t>
            </a:r>
          </a:p>
          <a:p>
            <a:pPr>
              <a:lnSpc>
                <a:spcPts val="3670"/>
              </a:lnSpc>
            </a:pPr>
          </a:p>
        </p:txBody>
      </p:sp>
      <p:grpSp>
        <p:nvGrpSpPr>
          <p:cNvPr name="Group 7" id="7"/>
          <p:cNvGrpSpPr/>
          <p:nvPr/>
        </p:nvGrpSpPr>
        <p:grpSpPr>
          <a:xfrm rot="-10800000">
            <a:off x="7081683" y="-1769871"/>
            <a:ext cx="7499226" cy="3722217"/>
            <a:chOff x="0" y="0"/>
            <a:chExt cx="812800" cy="403431"/>
          </a:xfrm>
        </p:grpSpPr>
        <p:sp>
          <p:nvSpPr>
            <p:cNvPr name="Freeform 8" id="8"/>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9" id="9"/>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10800000">
            <a:off x="6189229" y="-1769871"/>
            <a:ext cx="7499226" cy="4027778"/>
            <a:chOff x="0" y="0"/>
            <a:chExt cx="812800" cy="436549"/>
          </a:xfrm>
        </p:grpSpPr>
        <p:sp>
          <p:nvSpPr>
            <p:cNvPr name="Freeform 11" id="11"/>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12" id="12"/>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H="true" flipV="true">
            <a:off x="9119706" y="650042"/>
            <a:ext cx="1140604" cy="1266742"/>
          </a:xfrm>
          <a:prstGeom prst="line">
            <a:avLst/>
          </a:prstGeom>
          <a:ln cap="flat" w="95250">
            <a:solidFill>
              <a:srgbClr val="F9B680"/>
            </a:solidFill>
            <a:prstDash val="solid"/>
            <a:headEnd type="none" len="sm" w="sm"/>
            <a:tailEnd type="none" len="sm" w="sm"/>
          </a:ln>
        </p:spPr>
      </p:sp>
      <p:sp>
        <p:nvSpPr>
          <p:cNvPr name="AutoShape 14" id="14"/>
          <p:cNvSpPr/>
          <p:nvPr/>
        </p:nvSpPr>
        <p:spPr>
          <a:xfrm flipH="true" flipV="true">
            <a:off x="9411884" y="293043"/>
            <a:ext cx="1140604" cy="1266742"/>
          </a:xfrm>
          <a:prstGeom prst="line">
            <a:avLst/>
          </a:prstGeom>
          <a:ln cap="flat" w="95250">
            <a:solidFill>
              <a:srgbClr val="F9B68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45467" y="3258163"/>
            <a:ext cx="3968431" cy="39684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4870" y="0"/>
                  </a:moveTo>
                  <a:lnTo>
                    <a:pt x="767930" y="0"/>
                  </a:lnTo>
                  <a:cubicBezTo>
                    <a:pt x="792711" y="0"/>
                    <a:pt x="812800" y="20089"/>
                    <a:pt x="812800" y="44870"/>
                  </a:cubicBezTo>
                  <a:lnTo>
                    <a:pt x="812800" y="767930"/>
                  </a:lnTo>
                  <a:cubicBezTo>
                    <a:pt x="812800" y="792711"/>
                    <a:pt x="792711" y="812800"/>
                    <a:pt x="767930" y="812800"/>
                  </a:cubicBezTo>
                  <a:lnTo>
                    <a:pt x="44870" y="812800"/>
                  </a:lnTo>
                  <a:cubicBezTo>
                    <a:pt x="20089" y="812800"/>
                    <a:pt x="0" y="792711"/>
                    <a:pt x="0" y="767930"/>
                  </a:cubicBezTo>
                  <a:lnTo>
                    <a:pt x="0" y="44870"/>
                  </a:lnTo>
                  <a:cubicBezTo>
                    <a:pt x="0" y="20089"/>
                    <a:pt x="20089" y="0"/>
                    <a:pt x="44870" y="0"/>
                  </a:cubicBezTo>
                  <a:close/>
                </a:path>
              </a:pathLst>
            </a:custGeom>
            <a:blipFill>
              <a:blip r:embed="rId4"/>
              <a:stretch>
                <a:fillRect l="-36931" t="0" r="-36931" b="0"/>
              </a:stretch>
            </a:blipFill>
          </p:spPr>
        </p:sp>
      </p:grpSp>
      <p:grpSp>
        <p:nvGrpSpPr>
          <p:cNvPr name="Group 9" id="9"/>
          <p:cNvGrpSpPr/>
          <p:nvPr/>
        </p:nvGrpSpPr>
        <p:grpSpPr>
          <a:xfrm rot="0">
            <a:off x="5004231" y="3229588"/>
            <a:ext cx="3968431" cy="39684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4870" y="0"/>
                  </a:moveTo>
                  <a:lnTo>
                    <a:pt x="767930" y="0"/>
                  </a:lnTo>
                  <a:cubicBezTo>
                    <a:pt x="792711" y="0"/>
                    <a:pt x="812800" y="20089"/>
                    <a:pt x="812800" y="44870"/>
                  </a:cubicBezTo>
                  <a:lnTo>
                    <a:pt x="812800" y="767930"/>
                  </a:lnTo>
                  <a:cubicBezTo>
                    <a:pt x="812800" y="792711"/>
                    <a:pt x="792711" y="812800"/>
                    <a:pt x="767930" y="812800"/>
                  </a:cubicBezTo>
                  <a:lnTo>
                    <a:pt x="44870" y="812800"/>
                  </a:lnTo>
                  <a:cubicBezTo>
                    <a:pt x="20089" y="812800"/>
                    <a:pt x="0" y="792711"/>
                    <a:pt x="0" y="767930"/>
                  </a:cubicBezTo>
                  <a:lnTo>
                    <a:pt x="0" y="44870"/>
                  </a:lnTo>
                  <a:cubicBezTo>
                    <a:pt x="0" y="20089"/>
                    <a:pt x="20089" y="0"/>
                    <a:pt x="44870" y="0"/>
                  </a:cubicBezTo>
                  <a:close/>
                </a:path>
              </a:pathLst>
            </a:custGeom>
            <a:blipFill>
              <a:blip r:embed="rId5"/>
              <a:stretch>
                <a:fillRect l="-34545" t="0" r="-34545" b="0"/>
              </a:stretch>
            </a:blipFill>
          </p:spPr>
        </p:sp>
      </p:grpSp>
      <p:grpSp>
        <p:nvGrpSpPr>
          <p:cNvPr name="Group 11" id="11"/>
          <p:cNvGrpSpPr/>
          <p:nvPr/>
        </p:nvGrpSpPr>
        <p:grpSpPr>
          <a:xfrm rot="0">
            <a:off x="9258412" y="3229588"/>
            <a:ext cx="3968431" cy="39684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4870" y="0"/>
                  </a:moveTo>
                  <a:lnTo>
                    <a:pt x="767930" y="0"/>
                  </a:lnTo>
                  <a:cubicBezTo>
                    <a:pt x="792711" y="0"/>
                    <a:pt x="812800" y="20089"/>
                    <a:pt x="812800" y="44870"/>
                  </a:cubicBezTo>
                  <a:lnTo>
                    <a:pt x="812800" y="767930"/>
                  </a:lnTo>
                  <a:cubicBezTo>
                    <a:pt x="812800" y="792711"/>
                    <a:pt x="792711" y="812800"/>
                    <a:pt x="767930" y="812800"/>
                  </a:cubicBezTo>
                  <a:lnTo>
                    <a:pt x="44870" y="812800"/>
                  </a:lnTo>
                  <a:cubicBezTo>
                    <a:pt x="20089" y="812800"/>
                    <a:pt x="0" y="792711"/>
                    <a:pt x="0" y="767930"/>
                  </a:cubicBezTo>
                  <a:lnTo>
                    <a:pt x="0" y="44870"/>
                  </a:lnTo>
                  <a:cubicBezTo>
                    <a:pt x="0" y="20089"/>
                    <a:pt x="20089" y="0"/>
                    <a:pt x="44870" y="0"/>
                  </a:cubicBezTo>
                  <a:close/>
                </a:path>
              </a:pathLst>
            </a:custGeom>
            <a:blipFill>
              <a:blip r:embed="rId6"/>
              <a:stretch>
                <a:fillRect l="-25080" t="0" r="-25080" b="0"/>
              </a:stretch>
            </a:blipFill>
          </p:spPr>
        </p:sp>
      </p:grpSp>
      <p:grpSp>
        <p:nvGrpSpPr>
          <p:cNvPr name="Group 13" id="13"/>
          <p:cNvGrpSpPr/>
          <p:nvPr/>
        </p:nvGrpSpPr>
        <p:grpSpPr>
          <a:xfrm rot="0">
            <a:off x="13512593" y="3229588"/>
            <a:ext cx="3968431" cy="39684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4870" y="0"/>
                  </a:moveTo>
                  <a:lnTo>
                    <a:pt x="767930" y="0"/>
                  </a:lnTo>
                  <a:cubicBezTo>
                    <a:pt x="792711" y="0"/>
                    <a:pt x="812800" y="20089"/>
                    <a:pt x="812800" y="44870"/>
                  </a:cubicBezTo>
                  <a:lnTo>
                    <a:pt x="812800" y="767930"/>
                  </a:lnTo>
                  <a:cubicBezTo>
                    <a:pt x="812800" y="792711"/>
                    <a:pt x="792711" y="812800"/>
                    <a:pt x="767930" y="812800"/>
                  </a:cubicBezTo>
                  <a:lnTo>
                    <a:pt x="44870" y="812800"/>
                  </a:lnTo>
                  <a:cubicBezTo>
                    <a:pt x="20089" y="812800"/>
                    <a:pt x="0" y="792711"/>
                    <a:pt x="0" y="767930"/>
                  </a:cubicBezTo>
                  <a:lnTo>
                    <a:pt x="0" y="44870"/>
                  </a:lnTo>
                  <a:cubicBezTo>
                    <a:pt x="0" y="20089"/>
                    <a:pt x="20089" y="0"/>
                    <a:pt x="44870" y="0"/>
                  </a:cubicBezTo>
                  <a:close/>
                </a:path>
              </a:pathLst>
            </a:custGeom>
            <a:blipFill>
              <a:blip r:embed="rId7"/>
              <a:stretch>
                <a:fillRect l="-28311" t="0" r="-28311" b="0"/>
              </a:stretch>
            </a:blipFill>
          </p:spPr>
        </p:sp>
      </p:grpSp>
      <p:sp>
        <p:nvSpPr>
          <p:cNvPr name="TextBox 15" id="15"/>
          <p:cNvSpPr txBox="true"/>
          <p:nvPr/>
        </p:nvSpPr>
        <p:spPr>
          <a:xfrm rot="0">
            <a:off x="1028700" y="1574383"/>
            <a:ext cx="8256452" cy="97155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CƠ SỞ LÝ THUYẾT</a:t>
            </a:r>
          </a:p>
        </p:txBody>
      </p:sp>
      <p:sp>
        <p:nvSpPr>
          <p:cNvPr name="TextBox 16" id="16"/>
          <p:cNvSpPr txBox="true"/>
          <p:nvPr/>
        </p:nvSpPr>
        <p:spPr>
          <a:xfrm rot="0">
            <a:off x="578153" y="7436144"/>
            <a:ext cx="4426078" cy="542925"/>
          </a:xfrm>
          <a:prstGeom prst="rect">
            <a:avLst/>
          </a:prstGeom>
        </p:spPr>
        <p:txBody>
          <a:bodyPr anchor="t" rtlCol="false" tIns="0" lIns="0" bIns="0" rIns="0">
            <a:spAutoFit/>
          </a:bodyPr>
          <a:lstStyle/>
          <a:p>
            <a:pPr algn="ctr">
              <a:lnSpc>
                <a:spcPts val="3600"/>
              </a:lnSpc>
            </a:pPr>
            <a:r>
              <a:rPr lang="en-US" sz="3000">
                <a:solidFill>
                  <a:srgbClr val="051D64"/>
                </a:solidFill>
                <a:latin typeface="Cooper Hewitt Bold"/>
              </a:rPr>
              <a:t>C SHARP LANGUAGE</a:t>
            </a:r>
          </a:p>
        </p:txBody>
      </p:sp>
      <p:sp>
        <p:nvSpPr>
          <p:cNvPr name="TextBox 17" id="17"/>
          <p:cNvSpPr txBox="true"/>
          <p:nvPr/>
        </p:nvSpPr>
        <p:spPr>
          <a:xfrm rot="0">
            <a:off x="4686798" y="7455194"/>
            <a:ext cx="4426078" cy="542925"/>
          </a:xfrm>
          <a:prstGeom prst="rect">
            <a:avLst/>
          </a:prstGeom>
        </p:spPr>
        <p:txBody>
          <a:bodyPr anchor="t" rtlCol="false" tIns="0" lIns="0" bIns="0" rIns="0">
            <a:spAutoFit/>
          </a:bodyPr>
          <a:lstStyle/>
          <a:p>
            <a:pPr algn="ctr">
              <a:lnSpc>
                <a:spcPts val="3600"/>
              </a:lnSpc>
            </a:pPr>
            <a:r>
              <a:rPr lang="en-US" sz="3000">
                <a:solidFill>
                  <a:srgbClr val="051D64"/>
                </a:solidFill>
                <a:latin typeface="Cooper Hewitt Bold"/>
              </a:rPr>
              <a:t>.NET FRAMEWORK</a:t>
            </a:r>
          </a:p>
        </p:txBody>
      </p:sp>
      <p:sp>
        <p:nvSpPr>
          <p:cNvPr name="TextBox 18" id="18"/>
          <p:cNvSpPr txBox="true"/>
          <p:nvPr/>
        </p:nvSpPr>
        <p:spPr>
          <a:xfrm rot="0">
            <a:off x="9029588" y="7455194"/>
            <a:ext cx="4426078" cy="542925"/>
          </a:xfrm>
          <a:prstGeom prst="rect">
            <a:avLst/>
          </a:prstGeom>
        </p:spPr>
        <p:txBody>
          <a:bodyPr anchor="t" rtlCol="false" tIns="0" lIns="0" bIns="0" rIns="0">
            <a:spAutoFit/>
          </a:bodyPr>
          <a:lstStyle/>
          <a:p>
            <a:pPr algn="ctr">
              <a:lnSpc>
                <a:spcPts val="3600"/>
              </a:lnSpc>
            </a:pPr>
            <a:r>
              <a:rPr lang="en-US" sz="3000">
                <a:solidFill>
                  <a:srgbClr val="051D64"/>
                </a:solidFill>
                <a:latin typeface="Cooper Hewitt Bold"/>
              </a:rPr>
              <a:t>DEV EXPRESS LIBRARY</a:t>
            </a:r>
          </a:p>
        </p:txBody>
      </p:sp>
      <p:sp>
        <p:nvSpPr>
          <p:cNvPr name="TextBox 19" id="19"/>
          <p:cNvSpPr txBox="true"/>
          <p:nvPr/>
        </p:nvSpPr>
        <p:spPr>
          <a:xfrm rot="0">
            <a:off x="13283769" y="7455194"/>
            <a:ext cx="4426078" cy="542925"/>
          </a:xfrm>
          <a:prstGeom prst="rect">
            <a:avLst/>
          </a:prstGeom>
        </p:spPr>
        <p:txBody>
          <a:bodyPr anchor="t" rtlCol="false" tIns="0" lIns="0" bIns="0" rIns="0">
            <a:spAutoFit/>
          </a:bodyPr>
          <a:lstStyle/>
          <a:p>
            <a:pPr algn="ctr">
              <a:lnSpc>
                <a:spcPts val="3600"/>
              </a:lnSpc>
            </a:pPr>
            <a:r>
              <a:rPr lang="en-US" sz="3000">
                <a:solidFill>
                  <a:srgbClr val="051D64"/>
                </a:solidFill>
                <a:latin typeface="Cooper Hewitt Bold"/>
              </a:rPr>
              <a:t>SQL SERVER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1574383"/>
            <a:ext cx="8256452" cy="97155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CHỨC NĂNG CHÍNH</a:t>
            </a:r>
          </a:p>
        </p:txBody>
      </p:sp>
      <p:sp>
        <p:nvSpPr>
          <p:cNvPr name="TextBox 8" id="8"/>
          <p:cNvSpPr txBox="true"/>
          <p:nvPr/>
        </p:nvSpPr>
        <p:spPr>
          <a:xfrm rot="0">
            <a:off x="2047727" y="2924201"/>
            <a:ext cx="4426078" cy="542925"/>
          </a:xfrm>
          <a:prstGeom prst="rect">
            <a:avLst/>
          </a:prstGeom>
        </p:spPr>
        <p:txBody>
          <a:bodyPr anchor="t" rtlCol="false" tIns="0" lIns="0" bIns="0" rIns="0">
            <a:spAutoFit/>
          </a:bodyPr>
          <a:lstStyle/>
          <a:p>
            <a:pPr algn="just">
              <a:lnSpc>
                <a:spcPts val="3600"/>
              </a:lnSpc>
            </a:pPr>
            <a:r>
              <a:rPr lang="en-US" sz="3000">
                <a:solidFill>
                  <a:srgbClr val="051D64"/>
                </a:solidFill>
                <a:latin typeface="Cooper Hewitt Bold"/>
              </a:rPr>
              <a:t>QUẢN LÝ HÀNG HÓA</a:t>
            </a:r>
          </a:p>
        </p:txBody>
      </p:sp>
      <p:sp>
        <p:nvSpPr>
          <p:cNvPr name="TextBox 9" id="9"/>
          <p:cNvSpPr txBox="true"/>
          <p:nvPr/>
        </p:nvSpPr>
        <p:spPr>
          <a:xfrm rot="0">
            <a:off x="2047727" y="4638701"/>
            <a:ext cx="4426078" cy="542925"/>
          </a:xfrm>
          <a:prstGeom prst="rect">
            <a:avLst/>
          </a:prstGeom>
        </p:spPr>
        <p:txBody>
          <a:bodyPr anchor="t" rtlCol="false" tIns="0" lIns="0" bIns="0" rIns="0">
            <a:spAutoFit/>
          </a:bodyPr>
          <a:lstStyle/>
          <a:p>
            <a:pPr algn="just">
              <a:lnSpc>
                <a:spcPts val="3600"/>
              </a:lnSpc>
            </a:pPr>
            <a:r>
              <a:rPr lang="en-US" sz="3000">
                <a:solidFill>
                  <a:srgbClr val="051D64"/>
                </a:solidFill>
                <a:latin typeface="Cooper Hewitt Bold"/>
              </a:rPr>
              <a:t>QUẢN LÝ KHÁCH HÀNG</a:t>
            </a:r>
          </a:p>
        </p:txBody>
      </p:sp>
      <p:sp>
        <p:nvSpPr>
          <p:cNvPr name="TextBox 10" id="10"/>
          <p:cNvSpPr txBox="true"/>
          <p:nvPr/>
        </p:nvSpPr>
        <p:spPr>
          <a:xfrm rot="0">
            <a:off x="2047727" y="6019826"/>
            <a:ext cx="4426078" cy="542925"/>
          </a:xfrm>
          <a:prstGeom prst="rect">
            <a:avLst/>
          </a:prstGeom>
        </p:spPr>
        <p:txBody>
          <a:bodyPr anchor="t" rtlCol="false" tIns="0" lIns="0" bIns="0" rIns="0">
            <a:spAutoFit/>
          </a:bodyPr>
          <a:lstStyle/>
          <a:p>
            <a:pPr algn="just">
              <a:lnSpc>
                <a:spcPts val="3600"/>
              </a:lnSpc>
            </a:pPr>
            <a:r>
              <a:rPr lang="en-US" sz="3000">
                <a:solidFill>
                  <a:srgbClr val="051D64"/>
                </a:solidFill>
                <a:latin typeface="Cooper Hewitt Bold"/>
              </a:rPr>
              <a:t>QUẢN LÝ NHÂN VIÊN</a:t>
            </a:r>
          </a:p>
        </p:txBody>
      </p:sp>
      <p:sp>
        <p:nvSpPr>
          <p:cNvPr name="TextBox 11" id="11"/>
          <p:cNvSpPr txBox="true"/>
          <p:nvPr/>
        </p:nvSpPr>
        <p:spPr>
          <a:xfrm rot="0">
            <a:off x="2047727" y="7448576"/>
            <a:ext cx="4426078" cy="542925"/>
          </a:xfrm>
          <a:prstGeom prst="rect">
            <a:avLst/>
          </a:prstGeom>
        </p:spPr>
        <p:txBody>
          <a:bodyPr anchor="t" rtlCol="false" tIns="0" lIns="0" bIns="0" rIns="0">
            <a:spAutoFit/>
          </a:bodyPr>
          <a:lstStyle/>
          <a:p>
            <a:pPr algn="just">
              <a:lnSpc>
                <a:spcPts val="3600"/>
              </a:lnSpc>
            </a:pPr>
            <a:r>
              <a:rPr lang="en-US" sz="3000">
                <a:solidFill>
                  <a:srgbClr val="051D64"/>
                </a:solidFill>
                <a:latin typeface="Cooper Hewitt Bold"/>
              </a:rPr>
              <a:t>QUẢN LÝ HÓA ĐƠN BÁN</a:t>
            </a:r>
          </a:p>
        </p:txBody>
      </p:sp>
      <p:sp>
        <p:nvSpPr>
          <p:cNvPr name="TextBox 12" id="12"/>
          <p:cNvSpPr txBox="true"/>
          <p:nvPr/>
        </p:nvSpPr>
        <p:spPr>
          <a:xfrm rot="0">
            <a:off x="2125420" y="3400451"/>
            <a:ext cx="14319462" cy="1552575"/>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Cho phép thêm, sửa đổi và xóa thông tin về các mặt hàng bán trong cửa hàng. Mỗi mặt hàng sẽ có các thuộc tính như tên, mô tả, giá bán, số lượng trong kho, và các thuộc tính khác tùy thuộc vào loại mặt hàng.</a:t>
            </a:r>
          </a:p>
          <a:p>
            <a:pPr>
              <a:lnSpc>
                <a:spcPts val="2999"/>
              </a:lnSpc>
            </a:pPr>
          </a:p>
        </p:txBody>
      </p:sp>
      <p:sp>
        <p:nvSpPr>
          <p:cNvPr name="TextBox 13" id="13"/>
          <p:cNvSpPr txBox="true"/>
          <p:nvPr/>
        </p:nvSpPr>
        <p:spPr>
          <a:xfrm rot="0">
            <a:off x="2047727" y="7924826"/>
            <a:ext cx="14319462" cy="1552575"/>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Cho phép tạo mới hoặc chỉnh sửa các hoá đơn bán hàng. Mỗi hoá đơn sẽ chứa thông tin về khách hàng, danh sách các mặt hàng đã mua, số lượng và giá tiền tương ứng. Đồng thời, hoá đơn cũng sẽ ghi nhận thông tin về nhân viên thực hiện bán hàng và các thông tin khác như ngày bán, số hoá đơn, và tổng giá trị.</a:t>
            </a:r>
          </a:p>
          <a:p>
            <a:pPr>
              <a:lnSpc>
                <a:spcPts val="2999"/>
              </a:lnSpc>
            </a:pPr>
          </a:p>
        </p:txBody>
      </p:sp>
      <p:sp>
        <p:nvSpPr>
          <p:cNvPr name="TextBox 14" id="14"/>
          <p:cNvSpPr txBox="true"/>
          <p:nvPr/>
        </p:nvSpPr>
        <p:spPr>
          <a:xfrm rot="0">
            <a:off x="2047727" y="5114951"/>
            <a:ext cx="14319462" cy="1181100"/>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Cho phép thêm mới, cập nhật và xóa thông tin về các khách hàng. Mỗi khách hàng sẽ có các thông tin như tên, địa chỉ, số điện thoại, và thông tin liên quan khác.</a:t>
            </a:r>
          </a:p>
          <a:p>
            <a:pPr>
              <a:lnSpc>
                <a:spcPts val="2999"/>
              </a:lnSpc>
            </a:pPr>
          </a:p>
        </p:txBody>
      </p:sp>
      <p:sp>
        <p:nvSpPr>
          <p:cNvPr name="TextBox 15" id="15"/>
          <p:cNvSpPr txBox="true"/>
          <p:nvPr/>
        </p:nvSpPr>
        <p:spPr>
          <a:xfrm rot="0">
            <a:off x="2047727" y="6496076"/>
            <a:ext cx="14319462" cy="809625"/>
          </a:xfrm>
          <a:prstGeom prst="rect">
            <a:avLst/>
          </a:prstGeom>
        </p:spPr>
        <p:txBody>
          <a:bodyPr anchor="t" rtlCol="false" tIns="0" lIns="0" bIns="0" rIns="0">
            <a:spAutoFit/>
          </a:bodyPr>
          <a:lstStyle/>
          <a:p>
            <a:pPr>
              <a:lnSpc>
                <a:spcPts val="2999"/>
              </a:lnSpc>
            </a:pPr>
            <a:r>
              <a:rPr lang="en-US" sz="2499">
                <a:solidFill>
                  <a:srgbClr val="03060B"/>
                </a:solidFill>
                <a:latin typeface="Cooper Hewitt"/>
              </a:rPr>
              <a:t>Cho phép quản lý thông tin về các nhân viên của cửa hàng. Mỗi nhân viên sẽ có các thông tin như tên, chức vụ, thông tin liên lạc, và các thông tin khác cần thiết.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1080674" y="-2954558"/>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grpSp>
        <p:nvGrpSpPr>
          <p:cNvPr name="Group 5" id="5"/>
          <p:cNvGrpSpPr/>
          <p:nvPr/>
        </p:nvGrpSpPr>
        <p:grpSpPr>
          <a:xfrm rot="0">
            <a:off x="8332436" y="-2431975"/>
            <a:ext cx="15150949" cy="15150949"/>
            <a:chOff x="0" y="0"/>
            <a:chExt cx="7199211" cy="7199211"/>
          </a:xfrm>
        </p:grpSpPr>
        <p:sp>
          <p:nvSpPr>
            <p:cNvPr name="Freeform 6" id="6"/>
            <p:cNvSpPr/>
            <p:nvPr/>
          </p:nvSpPr>
          <p:spPr>
            <a:xfrm flipH="false" flipV="false" rot="0">
              <a:off x="0" y="0"/>
              <a:ext cx="7199249" cy="7199249"/>
            </a:xfrm>
            <a:custGeom>
              <a:avLst/>
              <a:gdLst/>
              <a:ahLst/>
              <a:cxnLst/>
              <a:rect r="r" b="b" t="t" l="l"/>
              <a:pathLst>
                <a:path h="7199249" w="7199249">
                  <a:moveTo>
                    <a:pt x="3599561" y="0"/>
                  </a:moveTo>
                  <a:lnTo>
                    <a:pt x="0" y="3599561"/>
                  </a:lnTo>
                  <a:lnTo>
                    <a:pt x="3599561" y="7199249"/>
                  </a:lnTo>
                  <a:lnTo>
                    <a:pt x="7199249" y="3599561"/>
                  </a:lnTo>
                  <a:lnTo>
                    <a:pt x="3599561" y="0"/>
                  </a:lnTo>
                  <a:close/>
                </a:path>
              </a:pathLst>
            </a:custGeom>
            <a:blipFill>
              <a:blip r:embed="rId2"/>
              <a:stretch>
                <a:fillRect l="-60689" t="0" r="-1912" b="0"/>
              </a:stretch>
            </a:blipFill>
          </p:spPr>
        </p:sp>
      </p:grpSp>
      <p:sp>
        <p:nvSpPr>
          <p:cNvPr name="Freeform 7" id="7"/>
          <p:cNvSpPr/>
          <p:nvPr/>
        </p:nvSpPr>
        <p:spPr>
          <a:xfrm flipH="false" flipV="true" rot="0">
            <a:off x="-131986" y="8392928"/>
            <a:ext cx="7406742" cy="2765858"/>
          </a:xfrm>
          <a:custGeom>
            <a:avLst/>
            <a:gdLst/>
            <a:ahLst/>
            <a:cxnLst/>
            <a:rect r="r" b="b" t="t" l="l"/>
            <a:pathLst>
              <a:path h="2765858" w="7406742">
                <a:moveTo>
                  <a:pt x="0" y="2765858"/>
                </a:moveTo>
                <a:lnTo>
                  <a:pt x="7406742" y="2765858"/>
                </a:lnTo>
                <a:lnTo>
                  <a:pt x="7406742" y="0"/>
                </a:lnTo>
                <a:lnTo>
                  <a:pt x="0" y="0"/>
                </a:lnTo>
                <a:lnTo>
                  <a:pt x="0" y="2765858"/>
                </a:lnTo>
                <a:close/>
              </a:path>
            </a:pathLst>
          </a:custGeom>
          <a:blipFill>
            <a:blip r:embed="rId3">
              <a:extLst>
                <a:ext uri="{96DAC541-7B7A-43D3-8B79-37D633B846F1}">
                  <asvg:svgBlip xmlns:asvg="http://schemas.microsoft.com/office/drawing/2016/SVG/main" r:embed="rId4"/>
                </a:ext>
              </a:extLst>
            </a:blip>
            <a:stretch>
              <a:fillRect l="0" t="0" r="-103224" b="0"/>
            </a:stretch>
          </a:blipFill>
        </p:spPr>
      </p:sp>
      <p:sp>
        <p:nvSpPr>
          <p:cNvPr name="Freeform 8" id="8"/>
          <p:cNvSpPr/>
          <p:nvPr/>
        </p:nvSpPr>
        <p:spPr>
          <a:xfrm flipH="false" flipV="false" rot="0">
            <a:off x="-131986" y="-712418"/>
            <a:ext cx="7406742" cy="2765858"/>
          </a:xfrm>
          <a:custGeom>
            <a:avLst/>
            <a:gdLst/>
            <a:ahLst/>
            <a:cxnLst/>
            <a:rect r="r" b="b" t="t" l="l"/>
            <a:pathLst>
              <a:path h="2765858" w="7406742">
                <a:moveTo>
                  <a:pt x="0" y="0"/>
                </a:moveTo>
                <a:lnTo>
                  <a:pt x="7406742" y="0"/>
                </a:lnTo>
                <a:lnTo>
                  <a:pt x="7406742" y="2765858"/>
                </a:lnTo>
                <a:lnTo>
                  <a:pt x="0" y="2765858"/>
                </a:lnTo>
                <a:lnTo>
                  <a:pt x="0" y="0"/>
                </a:lnTo>
                <a:close/>
              </a:path>
            </a:pathLst>
          </a:custGeom>
          <a:blipFill>
            <a:blip r:embed="rId3">
              <a:extLst>
                <a:ext uri="{96DAC541-7B7A-43D3-8B79-37D633B846F1}">
                  <asvg:svgBlip xmlns:asvg="http://schemas.microsoft.com/office/drawing/2016/SVG/main" r:embed="rId4"/>
                </a:ext>
              </a:extLst>
            </a:blip>
            <a:stretch>
              <a:fillRect l="0" t="0" r="-103224" b="0"/>
            </a:stretch>
          </a:blipFill>
        </p:spPr>
      </p:sp>
      <p:sp>
        <p:nvSpPr>
          <p:cNvPr name="TextBox 9" id="9"/>
          <p:cNvSpPr txBox="true"/>
          <p:nvPr/>
        </p:nvSpPr>
        <p:spPr>
          <a:xfrm rot="0">
            <a:off x="1111104" y="3743325"/>
            <a:ext cx="5291693" cy="2800350"/>
          </a:xfrm>
          <a:prstGeom prst="rect">
            <a:avLst/>
          </a:prstGeom>
        </p:spPr>
        <p:txBody>
          <a:bodyPr anchor="t" rtlCol="false" tIns="0" lIns="0" bIns="0" rIns="0">
            <a:spAutoFit/>
          </a:bodyPr>
          <a:lstStyle/>
          <a:p>
            <a:pPr>
              <a:lnSpc>
                <a:spcPts val="11040"/>
              </a:lnSpc>
            </a:pPr>
            <a:r>
              <a:rPr lang="en-US" sz="9200">
                <a:solidFill>
                  <a:srgbClr val="051D64"/>
                </a:solidFill>
                <a:latin typeface="Oswald Bold"/>
              </a:rPr>
              <a:t>BUILD DATABASE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5522560" y="385908"/>
            <a:ext cx="12765440" cy="9515184"/>
          </a:xfrm>
          <a:custGeom>
            <a:avLst/>
            <a:gdLst/>
            <a:ahLst/>
            <a:cxnLst/>
            <a:rect r="r" b="b" t="t" l="l"/>
            <a:pathLst>
              <a:path h="9515184" w="12765440">
                <a:moveTo>
                  <a:pt x="0" y="0"/>
                </a:moveTo>
                <a:lnTo>
                  <a:pt x="12765440" y="0"/>
                </a:lnTo>
                <a:lnTo>
                  <a:pt x="12765440" y="9515184"/>
                </a:lnTo>
                <a:lnTo>
                  <a:pt x="0" y="9515184"/>
                </a:lnTo>
                <a:lnTo>
                  <a:pt x="0" y="0"/>
                </a:lnTo>
                <a:close/>
              </a:path>
            </a:pathLst>
          </a:custGeom>
          <a:blipFill>
            <a:blip r:embed="rId2"/>
            <a:stretch>
              <a:fillRect l="-599" t="-593" r="0" b="-593"/>
            </a:stretch>
          </a:blipFill>
        </p:spPr>
      </p:sp>
      <p:sp>
        <p:nvSpPr>
          <p:cNvPr name="Freeform 3" id="3"/>
          <p:cNvSpPr/>
          <p:nvPr/>
        </p:nvSpPr>
        <p:spPr>
          <a:xfrm flipH="false" flipV="true" rot="0">
            <a:off x="-131986" y="8392928"/>
            <a:ext cx="7406742" cy="2765858"/>
          </a:xfrm>
          <a:custGeom>
            <a:avLst/>
            <a:gdLst/>
            <a:ahLst/>
            <a:cxnLst/>
            <a:rect r="r" b="b" t="t" l="l"/>
            <a:pathLst>
              <a:path h="2765858" w="7406742">
                <a:moveTo>
                  <a:pt x="0" y="2765858"/>
                </a:moveTo>
                <a:lnTo>
                  <a:pt x="7406742" y="2765858"/>
                </a:lnTo>
                <a:lnTo>
                  <a:pt x="7406742" y="0"/>
                </a:lnTo>
                <a:lnTo>
                  <a:pt x="0" y="0"/>
                </a:lnTo>
                <a:lnTo>
                  <a:pt x="0" y="2765858"/>
                </a:lnTo>
                <a:close/>
              </a:path>
            </a:pathLst>
          </a:custGeom>
          <a:blipFill>
            <a:blip r:embed="rId3">
              <a:extLst>
                <a:ext uri="{96DAC541-7B7A-43D3-8B79-37D633B846F1}">
                  <asvg:svgBlip xmlns:asvg="http://schemas.microsoft.com/office/drawing/2016/SVG/main" r:embed="rId4"/>
                </a:ext>
              </a:extLst>
            </a:blip>
            <a:stretch>
              <a:fillRect l="0" t="0" r="-103224" b="0"/>
            </a:stretch>
          </a:blipFill>
        </p:spPr>
      </p:sp>
      <p:sp>
        <p:nvSpPr>
          <p:cNvPr name="Freeform 4" id="4"/>
          <p:cNvSpPr/>
          <p:nvPr/>
        </p:nvSpPr>
        <p:spPr>
          <a:xfrm flipH="false" flipV="false" rot="0">
            <a:off x="-131986" y="-712418"/>
            <a:ext cx="7406742" cy="2765858"/>
          </a:xfrm>
          <a:custGeom>
            <a:avLst/>
            <a:gdLst/>
            <a:ahLst/>
            <a:cxnLst/>
            <a:rect r="r" b="b" t="t" l="l"/>
            <a:pathLst>
              <a:path h="2765858" w="7406742">
                <a:moveTo>
                  <a:pt x="0" y="0"/>
                </a:moveTo>
                <a:lnTo>
                  <a:pt x="7406742" y="0"/>
                </a:lnTo>
                <a:lnTo>
                  <a:pt x="7406742" y="2765858"/>
                </a:lnTo>
                <a:lnTo>
                  <a:pt x="0" y="2765858"/>
                </a:lnTo>
                <a:lnTo>
                  <a:pt x="0" y="0"/>
                </a:lnTo>
                <a:close/>
              </a:path>
            </a:pathLst>
          </a:custGeom>
          <a:blipFill>
            <a:blip r:embed="rId3">
              <a:extLst>
                <a:ext uri="{96DAC541-7B7A-43D3-8B79-37D633B846F1}">
                  <asvg:svgBlip xmlns:asvg="http://schemas.microsoft.com/office/drawing/2016/SVG/main" r:embed="rId4"/>
                </a:ext>
              </a:extLst>
            </a:blip>
            <a:stretch>
              <a:fillRect l="0" t="0" r="-103224" b="0"/>
            </a:stretch>
          </a:blipFill>
        </p:spPr>
      </p:sp>
      <p:sp>
        <p:nvSpPr>
          <p:cNvPr name="TextBox 5" id="5"/>
          <p:cNvSpPr txBox="true"/>
          <p:nvPr/>
        </p:nvSpPr>
        <p:spPr>
          <a:xfrm rot="0">
            <a:off x="1028700" y="3828407"/>
            <a:ext cx="3942363" cy="2095813"/>
          </a:xfrm>
          <a:prstGeom prst="rect">
            <a:avLst/>
          </a:prstGeom>
        </p:spPr>
        <p:txBody>
          <a:bodyPr anchor="t" rtlCol="false" tIns="0" lIns="0" bIns="0" rIns="0">
            <a:spAutoFit/>
          </a:bodyPr>
          <a:lstStyle/>
          <a:p>
            <a:pPr>
              <a:lnSpc>
                <a:spcPts val="8224"/>
              </a:lnSpc>
            </a:pPr>
            <a:r>
              <a:rPr lang="en-US" sz="6854">
                <a:solidFill>
                  <a:srgbClr val="051D64"/>
                </a:solidFill>
                <a:latin typeface="Oswald Bold"/>
              </a:rPr>
              <a:t>CÁC</a:t>
            </a:r>
          </a:p>
          <a:p>
            <a:pPr>
              <a:lnSpc>
                <a:spcPts val="8224"/>
              </a:lnSpc>
            </a:pPr>
            <a:r>
              <a:rPr lang="en-US" sz="6854">
                <a:solidFill>
                  <a:srgbClr val="051D64"/>
                </a:solidFill>
                <a:latin typeface="Oswald Bold"/>
              </a:rPr>
              <a:t>QUAN HỆ</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358980" y="4703809"/>
            <a:ext cx="13570040" cy="2369372"/>
          </a:xfrm>
          <a:custGeom>
            <a:avLst/>
            <a:gdLst/>
            <a:ahLst/>
            <a:cxnLst/>
            <a:rect r="r" b="b" t="t" l="l"/>
            <a:pathLst>
              <a:path h="2369372" w="13570040">
                <a:moveTo>
                  <a:pt x="0" y="0"/>
                </a:moveTo>
                <a:lnTo>
                  <a:pt x="13570040" y="0"/>
                </a:lnTo>
                <a:lnTo>
                  <a:pt x="13570040" y="2369372"/>
                </a:lnTo>
                <a:lnTo>
                  <a:pt x="0" y="2369372"/>
                </a:lnTo>
                <a:lnTo>
                  <a:pt x="0" y="0"/>
                </a:lnTo>
                <a:close/>
              </a:path>
            </a:pathLst>
          </a:custGeom>
          <a:blipFill>
            <a:blip r:embed="rId4"/>
            <a:stretch>
              <a:fillRect l="0" t="0" r="0" b="0"/>
            </a:stretch>
          </a:blipFill>
        </p:spPr>
      </p:sp>
      <p:sp>
        <p:nvSpPr>
          <p:cNvPr name="TextBox 8" id="8"/>
          <p:cNvSpPr txBox="true"/>
          <p:nvPr/>
        </p:nvSpPr>
        <p:spPr>
          <a:xfrm rot="0">
            <a:off x="1028700" y="1574383"/>
            <a:ext cx="10145904" cy="194310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DBO.CHATLIEU (CHẤT LIỆU)</a:t>
            </a:r>
          </a:p>
          <a:p>
            <a:pPr algn="ctr">
              <a:lnSpc>
                <a:spcPts val="76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883067"/>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184919" y="9605961"/>
            <a:ext cx="8115511" cy="57150"/>
          </a:xfrm>
          <a:prstGeom prst="line">
            <a:avLst/>
          </a:prstGeom>
          <a:ln cap="flat" w="104775">
            <a:solidFill>
              <a:srgbClr val="F9B680"/>
            </a:solidFill>
            <a:prstDash val="solid"/>
            <a:headEnd type="none" len="sm" w="sm"/>
            <a:tailEnd type="none" len="sm" w="sm"/>
          </a:ln>
        </p:spPr>
      </p:sp>
      <p:grpSp>
        <p:nvGrpSpPr>
          <p:cNvPr name="Group 4" id="4"/>
          <p:cNvGrpSpPr/>
          <p:nvPr/>
        </p:nvGrpSpPr>
        <p:grpSpPr>
          <a:xfrm rot="0">
            <a:off x="4846501" y="9715497"/>
            <a:ext cx="14959109" cy="1677560"/>
            <a:chOff x="0" y="0"/>
            <a:chExt cx="1168701" cy="131062"/>
          </a:xfrm>
        </p:grpSpPr>
        <p:sp>
          <p:nvSpPr>
            <p:cNvPr name="Freeform 5" id="5"/>
            <p:cNvSpPr/>
            <p:nvPr/>
          </p:nvSpPr>
          <p:spPr>
            <a:xfrm flipH="false" flipV="false" rot="0">
              <a:off x="0" y="0"/>
              <a:ext cx="1168701" cy="131062"/>
            </a:xfrm>
            <a:custGeom>
              <a:avLst/>
              <a:gdLst/>
              <a:ahLst/>
              <a:cxnLst/>
              <a:rect r="r" b="b" t="t" l="l"/>
              <a:pathLst>
                <a:path h="131062" w="1168701">
                  <a:moveTo>
                    <a:pt x="203200" y="0"/>
                  </a:moveTo>
                  <a:lnTo>
                    <a:pt x="1168701" y="0"/>
                  </a:lnTo>
                  <a:lnTo>
                    <a:pt x="965501" y="131062"/>
                  </a:lnTo>
                  <a:lnTo>
                    <a:pt x="0" y="131062"/>
                  </a:lnTo>
                  <a:lnTo>
                    <a:pt x="203200" y="0"/>
                  </a:lnTo>
                  <a:close/>
                </a:path>
              </a:pathLst>
            </a:custGeom>
            <a:solidFill>
              <a:srgbClr val="5A6C99"/>
            </a:solidFill>
          </p:spPr>
        </p:sp>
        <p:sp>
          <p:nvSpPr>
            <p:cNvPr name="TextBox 6" id="6"/>
            <p:cNvSpPr txBox="true"/>
            <p:nvPr/>
          </p:nvSpPr>
          <p:spPr>
            <a:xfrm>
              <a:off x="101600" y="-38100"/>
              <a:ext cx="965501" cy="1691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600472" y="2977729"/>
            <a:ext cx="14524358" cy="5832616"/>
          </a:xfrm>
          <a:custGeom>
            <a:avLst/>
            <a:gdLst/>
            <a:ahLst/>
            <a:cxnLst/>
            <a:rect r="r" b="b" t="t" l="l"/>
            <a:pathLst>
              <a:path h="5832616" w="14524358">
                <a:moveTo>
                  <a:pt x="0" y="0"/>
                </a:moveTo>
                <a:lnTo>
                  <a:pt x="14524359" y="0"/>
                </a:lnTo>
                <a:lnTo>
                  <a:pt x="14524359" y="5832616"/>
                </a:lnTo>
                <a:lnTo>
                  <a:pt x="0" y="5832616"/>
                </a:lnTo>
                <a:lnTo>
                  <a:pt x="0" y="0"/>
                </a:lnTo>
                <a:close/>
              </a:path>
            </a:pathLst>
          </a:custGeom>
          <a:blipFill>
            <a:blip r:embed="rId4"/>
            <a:stretch>
              <a:fillRect l="0" t="0" r="0" b="0"/>
            </a:stretch>
          </a:blipFill>
        </p:spPr>
      </p:sp>
      <p:sp>
        <p:nvSpPr>
          <p:cNvPr name="TextBox 8" id="8"/>
          <p:cNvSpPr txBox="true"/>
          <p:nvPr/>
        </p:nvSpPr>
        <p:spPr>
          <a:xfrm rot="0">
            <a:off x="1028700" y="1662005"/>
            <a:ext cx="15446869" cy="1943100"/>
          </a:xfrm>
          <a:prstGeom prst="rect">
            <a:avLst/>
          </a:prstGeom>
        </p:spPr>
        <p:txBody>
          <a:bodyPr anchor="t" rtlCol="false" tIns="0" lIns="0" bIns="0" rIns="0">
            <a:spAutoFit/>
          </a:bodyPr>
          <a:lstStyle/>
          <a:p>
            <a:pPr algn="ctr">
              <a:lnSpc>
                <a:spcPts val="7679"/>
              </a:lnSpc>
            </a:pPr>
            <a:r>
              <a:rPr lang="en-US" sz="6399">
                <a:solidFill>
                  <a:srgbClr val="051D64"/>
                </a:solidFill>
                <a:latin typeface="Oswald Bold"/>
              </a:rPr>
              <a:t>DBO.CHITIETHDBAN (CHI TIẾT HÓA ĐƠN BÁN)</a:t>
            </a:r>
          </a:p>
          <a:p>
            <a:pPr algn="ctr">
              <a:lnSpc>
                <a:spcPts val="76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DAGCmwYDUgk</dc:identifier>
  <dcterms:modified xsi:type="dcterms:W3CDTF">2011-08-01T06:04:30Z</dcterms:modified>
  <cp:revision>1</cp:revision>
  <dc:title>báo cáo đồ án cuối kì</dc:title>
</cp:coreProperties>
</file>